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84" r:id="rId3"/>
    <p:sldId id="259" r:id="rId4"/>
    <p:sldId id="260" r:id="rId5"/>
    <p:sldId id="261" r:id="rId6"/>
    <p:sldId id="262" r:id="rId7"/>
    <p:sldId id="263" r:id="rId8"/>
    <p:sldId id="264" r:id="rId9"/>
    <p:sldId id="265" r:id="rId10"/>
    <p:sldId id="266" r:id="rId11"/>
    <p:sldId id="269" r:id="rId12"/>
    <p:sldId id="270" r:id="rId13"/>
    <p:sldId id="267" r:id="rId14"/>
    <p:sldId id="268" r:id="rId15"/>
    <p:sldId id="272" r:id="rId16"/>
    <p:sldId id="273" r:id="rId17"/>
    <p:sldId id="276" r:id="rId18"/>
    <p:sldId id="275" r:id="rId19"/>
    <p:sldId id="281" r:id="rId20"/>
    <p:sldId id="277" r:id="rId21"/>
    <p:sldId id="279"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D11A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3E30CAF-A05D-4ED7-9173-563401F16363}" type="datetimeFigureOut">
              <a:rPr lang="en-US" smtClean="0"/>
              <a:pPr/>
              <a:t>8/11/2015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DDD6F43-1D4F-4252-A502-AEFB11126714}" type="slidenum">
              <a:rPr lang="en-US" smtClean="0"/>
              <a:pPr/>
              <a:t>‹#›</a:t>
            </a:fld>
            <a:endParaRPr lang="en-US"/>
          </a:p>
        </p:txBody>
      </p:sp>
    </p:spTree>
  </p:cSld>
  <p:clrMapOvr>
    <a:masterClrMapping/>
  </p:clrMapOvr>
  <p:transition>
    <p:wedg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3E30CAF-A05D-4ED7-9173-563401F16363}" type="datetimeFigureOut">
              <a:rPr lang="en-US" smtClean="0"/>
              <a:pPr/>
              <a:t>8/11/2015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DDD6F43-1D4F-4252-A502-AEFB11126714}" type="slidenum">
              <a:rPr lang="en-US" smtClean="0"/>
              <a:pPr/>
              <a:t>‹#›</a:t>
            </a:fld>
            <a:endParaRPr lang="en-US"/>
          </a:p>
        </p:txBody>
      </p:sp>
    </p:spTree>
  </p:cSld>
  <p:clrMapOvr>
    <a:masterClrMapping/>
  </p:clrMapOvr>
  <p:transition>
    <p:wedg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3E30CAF-A05D-4ED7-9173-563401F16363}" type="datetimeFigureOut">
              <a:rPr lang="en-US" smtClean="0"/>
              <a:pPr/>
              <a:t>8/11/2015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DDD6F43-1D4F-4252-A502-AEFB11126714}" type="slidenum">
              <a:rPr lang="en-US" smtClean="0"/>
              <a:pPr/>
              <a:t>‹#›</a:t>
            </a:fld>
            <a:endParaRPr lang="en-US"/>
          </a:p>
        </p:txBody>
      </p:sp>
    </p:spTree>
  </p:cSld>
  <p:clrMapOvr>
    <a:masterClrMapping/>
  </p:clrMapOvr>
  <p:transition>
    <p:wedg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3E30CAF-A05D-4ED7-9173-563401F16363}" type="datetimeFigureOut">
              <a:rPr lang="en-US" smtClean="0"/>
              <a:pPr/>
              <a:t>8/11/2015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DDD6F43-1D4F-4252-A502-AEFB1112671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p:wedg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3E30CAF-A05D-4ED7-9173-563401F16363}" type="datetimeFigureOut">
              <a:rPr lang="en-US" smtClean="0"/>
              <a:pPr/>
              <a:t>8/11/2015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DDD6F43-1D4F-4252-A502-AEFB1112671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transition>
    <p:wedg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3E30CAF-A05D-4ED7-9173-563401F16363}" type="datetimeFigureOut">
              <a:rPr lang="en-US" smtClean="0"/>
              <a:pPr/>
              <a:t>8/11/2015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DDD6F43-1D4F-4252-A502-AEFB1112671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p:wedg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3E30CAF-A05D-4ED7-9173-563401F16363}" type="datetimeFigureOut">
              <a:rPr lang="en-US" smtClean="0"/>
              <a:pPr/>
              <a:t>8/11/2015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DDD6F43-1D4F-4252-A502-AEFB11126714}" type="slidenum">
              <a:rPr lang="en-US" smtClean="0"/>
              <a:pPr/>
              <a:t>‹#›</a:t>
            </a:fld>
            <a:endParaRPr lang="en-US"/>
          </a:p>
        </p:txBody>
      </p:sp>
    </p:spTree>
  </p:cSld>
  <p:clrMapOvr>
    <a:masterClrMapping/>
  </p:clrMapOvr>
  <p:transition>
    <p:wedg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3E30CAF-A05D-4ED7-9173-563401F16363}" type="datetimeFigureOut">
              <a:rPr lang="en-US" smtClean="0"/>
              <a:pPr/>
              <a:t>8/11/2015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DDD6F43-1D4F-4252-A502-AEFB1112671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p:wedg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3E30CAF-A05D-4ED7-9173-563401F16363}" type="datetimeFigureOut">
              <a:rPr lang="en-US" smtClean="0"/>
              <a:pPr/>
              <a:t>8/11/2015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DDD6F43-1D4F-4252-A502-AEFB11126714}" type="slidenum">
              <a:rPr lang="en-US" smtClean="0"/>
              <a:pPr/>
              <a:t>‹#›</a:t>
            </a:fld>
            <a:endParaRPr lang="en-US"/>
          </a:p>
        </p:txBody>
      </p:sp>
    </p:spTree>
  </p:cSld>
  <p:clrMapOvr>
    <a:masterClrMapping/>
  </p:clrMapOvr>
  <p:transition>
    <p:wedg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3E30CAF-A05D-4ED7-9173-563401F16363}" type="datetimeFigureOut">
              <a:rPr lang="en-US" smtClean="0"/>
              <a:pPr/>
              <a:t>8/11/2015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DDD6F43-1D4F-4252-A502-AEFB11126714}" type="slidenum">
              <a:rPr lang="en-US" smtClean="0"/>
              <a:pPr/>
              <a:t>‹#›</a:t>
            </a:fld>
            <a:endParaRPr lang="en-US"/>
          </a:p>
        </p:txBody>
      </p:sp>
    </p:spTree>
  </p:cSld>
  <p:clrMapOvr>
    <a:masterClrMapping/>
  </p:clrMapOvr>
  <p:transition>
    <p:wedg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3E30CAF-A05D-4ED7-9173-563401F16363}" type="datetimeFigureOut">
              <a:rPr lang="en-US" smtClean="0"/>
              <a:pPr/>
              <a:t>8/11/2015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DDD6F43-1D4F-4252-A502-AEFB1112671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transition>
    <p:wedg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3E30CAF-A05D-4ED7-9173-563401F16363}" type="datetimeFigureOut">
              <a:rPr lang="en-US" smtClean="0"/>
              <a:pPr/>
              <a:t>8/11/2015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DDD6F43-1D4F-4252-A502-AEFB111267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p:wedge/>
  </p:transition>
  <p:timing>
    <p:tnLst>
      <p:par>
        <p:cTn id="1" dur="indefinite" restart="never" nodeType="tmRoot"/>
      </p:par>
    </p:tn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583254"/>
          </a:xfrm>
        </p:spPr>
        <p:txBody>
          <a:bodyPr>
            <a:noAutofit/>
          </a:bodyPr>
          <a:lstStyle/>
          <a:p>
            <a:pPr algn="ctr"/>
            <a:r>
              <a:rPr lang="fa-IR" sz="8800" b="1" dirty="0" smtClean="0">
                <a:solidFill>
                  <a:schemeClr val="accent3"/>
                </a:solidFill>
                <a:cs typeface="B Nazanin" pitchFamily="2" charset="-78"/>
              </a:rPr>
              <a:t>تجربیات موفق </a:t>
            </a:r>
            <a:r>
              <a:rPr lang="fa-IR" sz="4800" b="1" dirty="0" smtClean="0">
                <a:solidFill>
                  <a:schemeClr val="accent3"/>
                </a:solidFill>
                <a:cs typeface="B Nazanin" pitchFamily="2" charset="-78"/>
              </a:rPr>
              <a:t/>
            </a:r>
            <a:br>
              <a:rPr lang="fa-IR" sz="4800" b="1" dirty="0" smtClean="0">
                <a:solidFill>
                  <a:schemeClr val="accent3"/>
                </a:solidFill>
                <a:cs typeface="B Nazanin" pitchFamily="2" charset="-78"/>
              </a:rPr>
            </a:br>
            <a:r>
              <a:rPr lang="fa-IR" sz="8800" b="1" dirty="0" smtClean="0">
                <a:solidFill>
                  <a:schemeClr val="accent3"/>
                </a:solidFill>
                <a:cs typeface="B Nazanin" pitchFamily="2" charset="-78"/>
              </a:rPr>
              <a:t>کنکوری ها</a:t>
            </a:r>
            <a:r>
              <a:rPr lang="fa-IR" sz="4800" b="1" dirty="0" smtClean="0">
                <a:cs typeface="B Nazanin" pitchFamily="2" charset="-78"/>
              </a:rPr>
              <a:t/>
            </a:r>
            <a:br>
              <a:rPr lang="fa-IR" sz="4800" b="1" dirty="0" smtClean="0">
                <a:cs typeface="B Nazanin" pitchFamily="2" charset="-78"/>
              </a:rPr>
            </a:br>
            <a:r>
              <a:rPr lang="fa-IR" sz="3600" b="1" dirty="0" smtClean="0">
                <a:solidFill>
                  <a:srgbClr val="00B0F0"/>
                </a:solidFill>
                <a:cs typeface="B Nazanin" pitchFamily="2" charset="-78"/>
              </a:rPr>
              <a:t>تهیه و تنظیم از :</a:t>
            </a:r>
            <a:r>
              <a:rPr lang="fa-IR" sz="4800" b="1" dirty="0" smtClean="0">
                <a:cs typeface="B Nazanin" pitchFamily="2" charset="-78"/>
              </a:rPr>
              <a:t/>
            </a:r>
            <a:br>
              <a:rPr lang="fa-IR" sz="4800" b="1" dirty="0" smtClean="0">
                <a:cs typeface="B Nazanin" pitchFamily="2" charset="-78"/>
              </a:rPr>
            </a:br>
            <a:r>
              <a:rPr lang="fa-IR" sz="4800" b="1" dirty="0" smtClean="0">
                <a:solidFill>
                  <a:srgbClr val="FF0000"/>
                </a:solidFill>
                <a:cs typeface="B Nazanin" pitchFamily="2" charset="-78"/>
              </a:rPr>
              <a:t>فرید سیداحمدی </a:t>
            </a:r>
            <a:r>
              <a:rPr lang="fa-IR" sz="4800" b="1" dirty="0" smtClean="0">
                <a:cs typeface="B Nazanin" pitchFamily="2" charset="-78"/>
              </a:rPr>
              <a:t/>
            </a:r>
            <a:br>
              <a:rPr lang="fa-IR" sz="4800" b="1" dirty="0" smtClean="0">
                <a:cs typeface="B Nazanin" pitchFamily="2" charset="-78"/>
              </a:rPr>
            </a:br>
            <a:r>
              <a:rPr lang="fa-IR" sz="3600" b="1" dirty="0" smtClean="0">
                <a:cs typeface="B Nazanin" pitchFamily="2" charset="-78"/>
              </a:rPr>
              <a:t>مدیر دبیرستان شاهد خوانساری </a:t>
            </a:r>
            <a:br>
              <a:rPr lang="fa-IR" sz="3600" b="1" dirty="0" smtClean="0">
                <a:cs typeface="B Nazanin" pitchFamily="2" charset="-78"/>
              </a:rPr>
            </a:br>
            <a:r>
              <a:rPr lang="fa-IR" sz="3600" b="1" dirty="0" smtClean="0">
                <a:solidFill>
                  <a:srgbClr val="7030A0"/>
                </a:solidFill>
                <a:cs typeface="B Nazanin" pitchFamily="2" charset="-78"/>
              </a:rPr>
              <a:t>اداره آموزش و پرورش ناحیه 1 شیراز </a:t>
            </a:r>
            <a:r>
              <a:rPr lang="fa-IR" sz="3600" b="1" dirty="0" smtClean="0">
                <a:cs typeface="B Nazanin" pitchFamily="2" charset="-78"/>
              </a:rPr>
              <a:t/>
            </a:r>
            <a:br>
              <a:rPr lang="fa-IR" sz="3600" b="1" dirty="0" smtClean="0">
                <a:cs typeface="B Nazanin" pitchFamily="2" charset="-78"/>
              </a:rPr>
            </a:br>
            <a:r>
              <a:rPr lang="fa-IR" sz="3200" b="1" dirty="0" smtClean="0">
                <a:cs typeface="B Nazanin" pitchFamily="2" charset="-78"/>
              </a:rPr>
              <a:t>تابستان 1394</a:t>
            </a:r>
            <a:endParaRPr lang="en-US" sz="4800" b="1" dirty="0">
              <a:cs typeface="B Nazanin" pitchFamily="2" charset="-78"/>
            </a:endParaRPr>
          </a:p>
        </p:txBody>
      </p:sp>
    </p:spTree>
  </p:cSld>
  <p:clrMapOvr>
    <a:masterClrMapping/>
  </p:clrMapOvr>
  <p:transition spd="slow">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357166"/>
            <a:ext cx="7498080" cy="5857916"/>
          </a:xfrm>
        </p:spPr>
        <p:txBody>
          <a:bodyPr>
            <a:noAutofit/>
          </a:bodyPr>
          <a:lstStyle/>
          <a:p>
            <a:pPr algn="ctr" rtl="1"/>
            <a:r>
              <a:rPr lang="fa-IR" sz="4800" b="1" dirty="0" smtClean="0">
                <a:solidFill>
                  <a:srgbClr val="0070C0"/>
                </a:solidFill>
                <a:cs typeface="B Nazanin" pitchFamily="2" charset="-78"/>
              </a:rPr>
              <a:t>8-</a:t>
            </a:r>
            <a:r>
              <a:rPr lang="ar-SA" sz="4800" b="1" dirty="0" smtClean="0">
                <a:solidFill>
                  <a:srgbClr val="0070C0"/>
                </a:solidFill>
                <a:cs typeface="B Nazanin" pitchFamily="2" charset="-78"/>
              </a:rPr>
              <a:t>شرکت در آزمون های آزمایشی </a:t>
            </a:r>
            <a:r>
              <a:rPr lang="en-US" sz="2800" dirty="0" smtClean="0">
                <a:cs typeface="B Nazanin" pitchFamily="2" charset="-78"/>
              </a:rPr>
              <a:t/>
            </a:r>
            <a:br>
              <a:rPr lang="en-US" sz="2800" dirty="0" smtClean="0">
                <a:cs typeface="B Nazanin" pitchFamily="2" charset="-78"/>
              </a:rPr>
            </a:br>
            <a:r>
              <a:rPr lang="fa-IR" sz="2800" dirty="0" smtClean="0">
                <a:cs typeface="B Nazanin" pitchFamily="2" charset="-78"/>
              </a:rPr>
              <a:t> </a:t>
            </a:r>
            <a:r>
              <a:rPr lang="ar-SA" sz="3200" b="1" dirty="0" smtClean="0">
                <a:solidFill>
                  <a:schemeClr val="tx1"/>
                </a:solidFill>
                <a:cs typeface="B Nazanin" pitchFamily="2" charset="-78"/>
              </a:rPr>
              <a:t>در این آزمونها به نقاط  ضعف و قوت خودپی برده </a:t>
            </a:r>
            <a:r>
              <a:rPr lang="en-US" sz="3200" dirty="0" smtClean="0">
                <a:solidFill>
                  <a:schemeClr val="tx1"/>
                </a:solidFill>
                <a:cs typeface="B Nazanin" pitchFamily="2" charset="-78"/>
              </a:rPr>
              <a:t/>
            </a:r>
            <a:br>
              <a:rPr lang="en-US" sz="3200" dirty="0" smtClean="0">
                <a:solidFill>
                  <a:schemeClr val="tx1"/>
                </a:solidFill>
                <a:cs typeface="B Nazanin" pitchFamily="2" charset="-78"/>
              </a:rPr>
            </a:br>
            <a:r>
              <a:rPr lang="ar-SA" sz="3200" b="1" dirty="0" smtClean="0">
                <a:solidFill>
                  <a:schemeClr val="tx1"/>
                </a:solidFill>
                <a:cs typeface="B Nazanin" pitchFamily="2" charset="-78"/>
              </a:rPr>
              <a:t>و </a:t>
            </a:r>
            <a:r>
              <a:rPr lang="fa-IR" sz="3200" b="1" dirty="0" smtClean="0">
                <a:solidFill>
                  <a:schemeClr val="tx1"/>
                </a:solidFill>
                <a:cs typeface="B Nazanin" pitchFamily="2" charset="-78"/>
              </a:rPr>
              <a:t>می توانید </a:t>
            </a:r>
            <a:r>
              <a:rPr lang="ar-SA" sz="3200" b="1" dirty="0" smtClean="0">
                <a:solidFill>
                  <a:schemeClr val="tx1"/>
                </a:solidFill>
                <a:cs typeface="B Nazanin" pitchFamily="2" charset="-78"/>
              </a:rPr>
              <a:t>جهت پیشرفت خود برنامه ریزی نمایید .</a:t>
            </a:r>
            <a:r>
              <a:rPr lang="fa-IR" sz="3200" b="1" dirty="0" smtClean="0">
                <a:solidFill>
                  <a:schemeClr val="tx1"/>
                </a:solidFill>
                <a:cs typeface="B Nazanin" pitchFamily="2" charset="-78"/>
              </a:rPr>
              <a:t/>
            </a:r>
            <a:br>
              <a:rPr lang="fa-IR" sz="3200" b="1" dirty="0" smtClean="0">
                <a:solidFill>
                  <a:schemeClr val="tx1"/>
                </a:solidFill>
                <a:cs typeface="B Nazanin" pitchFamily="2" charset="-78"/>
              </a:rPr>
            </a:br>
            <a:r>
              <a:rPr lang="ar-SA" sz="3200" b="1" dirty="0" smtClean="0">
                <a:solidFill>
                  <a:schemeClr val="tx1"/>
                </a:solidFill>
                <a:cs typeface="B Nazanin" pitchFamily="2" charset="-78"/>
              </a:rPr>
              <a:t> </a:t>
            </a:r>
            <a:r>
              <a:rPr lang="en-US" sz="3200" dirty="0" smtClean="0">
                <a:solidFill>
                  <a:schemeClr val="tx1"/>
                </a:solidFill>
                <a:cs typeface="B Nazanin" pitchFamily="2" charset="-78"/>
              </a:rPr>
              <a:t/>
            </a:r>
            <a:br>
              <a:rPr lang="en-US" sz="3200" dirty="0" smtClean="0">
                <a:solidFill>
                  <a:schemeClr val="tx1"/>
                </a:solidFill>
                <a:cs typeface="B Nazanin" pitchFamily="2" charset="-78"/>
              </a:rPr>
            </a:br>
            <a:r>
              <a:rPr lang="ar-SA" sz="3200" b="1" dirty="0" smtClean="0">
                <a:solidFill>
                  <a:schemeClr val="tx1"/>
                </a:solidFill>
                <a:cs typeface="B Nazanin" pitchFamily="2" charset="-78"/>
              </a:rPr>
              <a:t>توجه داشته باشید که نتایج این آزمونها نباید شما را </a:t>
            </a:r>
            <a:r>
              <a:rPr lang="ar-SA" sz="3200" b="1" u="sng" dirty="0" smtClean="0">
                <a:solidFill>
                  <a:schemeClr val="tx1"/>
                </a:solidFill>
                <a:cs typeface="B Nazanin" pitchFamily="2" charset="-78"/>
              </a:rPr>
              <a:t>مغرور</a:t>
            </a:r>
            <a:r>
              <a:rPr lang="ar-SA" sz="3200" b="1" dirty="0" smtClean="0">
                <a:solidFill>
                  <a:schemeClr val="tx1"/>
                </a:solidFill>
                <a:cs typeface="B Nazanin" pitchFamily="2" charset="-78"/>
              </a:rPr>
              <a:t> و یا </a:t>
            </a:r>
            <a:r>
              <a:rPr lang="ar-SA" sz="3200" b="1" u="sng" dirty="0" smtClean="0">
                <a:solidFill>
                  <a:schemeClr val="tx1"/>
                </a:solidFill>
                <a:cs typeface="B Nazanin" pitchFamily="2" charset="-78"/>
              </a:rPr>
              <a:t>مایوس</a:t>
            </a:r>
            <a:r>
              <a:rPr lang="ar-SA" sz="3200" b="1" dirty="0" smtClean="0">
                <a:solidFill>
                  <a:schemeClr val="tx1"/>
                </a:solidFill>
                <a:cs typeface="B Nazanin" pitchFamily="2" charset="-78"/>
              </a:rPr>
              <a:t> کند.</a:t>
            </a:r>
            <a:r>
              <a:rPr lang="fa-IR" sz="3200" b="1" dirty="0" smtClean="0">
                <a:solidFill>
                  <a:schemeClr val="tx1"/>
                </a:solidFill>
                <a:cs typeface="B Nazanin" pitchFamily="2" charset="-78"/>
              </a:rPr>
              <a:t/>
            </a:r>
            <a:br>
              <a:rPr lang="fa-IR" sz="3200" b="1" dirty="0" smtClean="0">
                <a:solidFill>
                  <a:schemeClr val="tx1"/>
                </a:solidFill>
                <a:cs typeface="B Nazanin" pitchFamily="2" charset="-78"/>
              </a:rPr>
            </a:br>
            <a:r>
              <a:rPr lang="ar-SA" sz="3200" b="1" dirty="0" smtClean="0">
                <a:solidFill>
                  <a:schemeClr val="tx1"/>
                </a:solidFill>
                <a:cs typeface="B Nazanin" pitchFamily="2" charset="-78"/>
              </a:rPr>
              <a:t> </a:t>
            </a:r>
            <a:r>
              <a:rPr lang="en-US" sz="3200" dirty="0" smtClean="0">
                <a:solidFill>
                  <a:schemeClr val="tx1"/>
                </a:solidFill>
                <a:cs typeface="B Nazanin" pitchFamily="2" charset="-78"/>
              </a:rPr>
              <a:t/>
            </a:r>
            <a:br>
              <a:rPr lang="en-US" sz="3200" dirty="0" smtClean="0">
                <a:solidFill>
                  <a:schemeClr val="tx1"/>
                </a:solidFill>
                <a:cs typeface="B Nazanin" pitchFamily="2" charset="-78"/>
              </a:rPr>
            </a:br>
            <a:r>
              <a:rPr lang="ar-SA" sz="3200" b="1" dirty="0" smtClean="0">
                <a:solidFill>
                  <a:schemeClr val="tx1"/>
                </a:solidFill>
                <a:cs typeface="B Nazanin" pitchFamily="2" charset="-78"/>
              </a:rPr>
              <a:t>تجربه نشان داده که تغییر در روند نتایج آزمونهای آزمایشی بارها و بارها اتفاق افتاده است، که این امروابستگی کاملی به شرایط شما دارد. </a:t>
            </a:r>
            <a:r>
              <a:rPr lang="ar-SA" sz="3200" b="1" dirty="0" smtClean="0">
                <a:cs typeface="B Nazanin" pitchFamily="2" charset="-78"/>
              </a:rPr>
              <a:t/>
            </a:r>
            <a:br>
              <a:rPr lang="ar-SA" sz="3200" b="1" dirty="0" smtClean="0">
                <a:cs typeface="B Nazanin" pitchFamily="2" charset="-78"/>
              </a:rPr>
            </a:br>
            <a:endParaRPr lang="en-US" sz="3200" dirty="0">
              <a:cs typeface="B Nazanin" pitchFamily="2" charset="-78"/>
            </a:endParaRPr>
          </a:p>
        </p:txBody>
      </p:sp>
    </p:spTree>
  </p:cSld>
  <p:clrMapOvr>
    <a:masterClrMapping/>
  </p:clrMapOvr>
  <p:transition spd="slow">
    <p:pull dir="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2797490"/>
          </a:xfrm>
        </p:spPr>
        <p:txBody>
          <a:bodyPr>
            <a:normAutofit fontScale="90000"/>
          </a:bodyPr>
          <a:lstStyle/>
          <a:p>
            <a:r>
              <a:rPr lang="fa-IR" dirty="0" smtClean="0"/>
              <a:t/>
            </a:r>
            <a:br>
              <a:rPr lang="fa-IR" dirty="0" smtClean="0"/>
            </a:br>
            <a:r>
              <a:rPr lang="fa-IR" dirty="0" smtClean="0"/>
              <a:t/>
            </a:r>
            <a:br>
              <a:rPr lang="fa-IR" dirty="0" smtClean="0"/>
            </a:br>
            <a:r>
              <a:rPr lang="fa-IR" dirty="0" smtClean="0"/>
              <a:t/>
            </a:r>
            <a:br>
              <a:rPr lang="fa-IR" dirty="0" smtClean="0"/>
            </a:br>
            <a:r>
              <a:rPr lang="fa-IR" dirty="0" smtClean="0"/>
              <a:t/>
            </a:r>
            <a:br>
              <a:rPr lang="fa-IR" dirty="0" smtClean="0"/>
            </a:br>
            <a:endParaRPr lang="en-US" dirty="0"/>
          </a:p>
        </p:txBody>
      </p:sp>
      <p:sp>
        <p:nvSpPr>
          <p:cNvPr id="4098" name="Rectangle 2"/>
          <p:cNvSpPr>
            <a:spLocks noChangeArrowheads="1"/>
          </p:cNvSpPr>
          <p:nvPr/>
        </p:nvSpPr>
        <p:spPr bwMode="auto">
          <a:xfrm>
            <a:off x="1428729" y="377723"/>
            <a:ext cx="7358113" cy="5693866"/>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4800" b="1" i="0" u="none" strike="noStrike" cap="none" normalizeH="0" baseline="0" dirty="0" smtClean="0">
                <a:ln>
                  <a:noFill/>
                </a:ln>
                <a:solidFill>
                  <a:srgbClr val="0070C0"/>
                </a:solidFill>
                <a:effectLst/>
                <a:latin typeface="Tahoma" pitchFamily="34" charset="0"/>
                <a:ea typeface="Times New Roman" pitchFamily="18" charset="0"/>
                <a:cs typeface="B Nazanin" pitchFamily="2" charset="-78"/>
              </a:rPr>
              <a:t>9- </a:t>
            </a:r>
            <a:r>
              <a:rPr kumimoji="0" lang="ar-SA" sz="4800" b="1" i="0" u="none" strike="noStrike" cap="none" normalizeH="0" baseline="0" dirty="0" smtClean="0">
                <a:ln>
                  <a:noFill/>
                </a:ln>
                <a:solidFill>
                  <a:srgbClr val="0070C0"/>
                </a:solidFill>
                <a:effectLst/>
                <a:latin typeface="Tahoma" pitchFamily="34" charset="0"/>
                <a:ea typeface="Times New Roman" pitchFamily="18" charset="0"/>
                <a:cs typeface="B Nazanin" pitchFamily="2" charset="-78"/>
              </a:rPr>
              <a:t>در نظر گرفتن زمان مطالعه </a:t>
            </a:r>
            <a:endParaRPr kumimoji="0" lang="en-US" sz="4800" b="0" i="0" u="none" strike="noStrike" cap="none" normalizeH="0" baseline="0" dirty="0" smtClean="0">
              <a:ln>
                <a:noFill/>
              </a:ln>
              <a:solidFill>
                <a:srgbClr val="0070C0"/>
              </a:solidFill>
              <a:effectLst/>
              <a:latin typeface="Arial" pitchFamily="34" charset="0"/>
              <a:cs typeface="B Nazanin" pitchFamily="2" charset="-78"/>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دانش آموزان موفق در روزهای </a:t>
            </a:r>
            <a:r>
              <a:rPr kumimoji="0" lang="fa-IR" sz="32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که </a:t>
            </a:r>
            <a:r>
              <a:rPr kumimoji="0" lang="ar-SA" sz="32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مدرسه</a:t>
            </a:r>
            <a:r>
              <a:rPr lang="fa-IR" sz="3200" b="1" dirty="0" smtClean="0">
                <a:solidFill>
                  <a:srgbClr val="000000"/>
                </a:solidFill>
                <a:latin typeface="Tahoma" pitchFamily="34" charset="0"/>
                <a:ea typeface="Times New Roman" pitchFamily="18" charset="0"/>
                <a:cs typeface="B Nazanin" pitchFamily="2" charset="-78"/>
              </a:rPr>
              <a:t> بوده اند</a:t>
            </a:r>
          </a:p>
          <a:p>
            <a:pPr algn="ctr" rtl="1" eaLnBrk="0" fontAlgn="base" hangingPunct="0">
              <a:spcBef>
                <a:spcPct val="0"/>
              </a:spcBef>
              <a:spcAft>
                <a:spcPct val="0"/>
              </a:spcAft>
            </a:pPr>
            <a:r>
              <a:rPr lang="fa-IR" sz="3200" b="1" dirty="0" smtClean="0">
                <a:solidFill>
                  <a:srgbClr val="000000"/>
                </a:solidFill>
                <a:latin typeface="Tahoma" pitchFamily="34" charset="0"/>
                <a:ea typeface="Times New Roman" pitchFamily="18" charset="0"/>
                <a:cs typeface="B Nazanin" pitchFamily="2" charset="-78"/>
              </a:rPr>
              <a:t>بیش از </a:t>
            </a:r>
            <a:r>
              <a:rPr lang="fa-IR" sz="4800" b="1" dirty="0" smtClean="0">
                <a:solidFill>
                  <a:srgbClr val="000000"/>
                </a:solidFill>
                <a:latin typeface="Tahoma" pitchFamily="34" charset="0"/>
                <a:ea typeface="Times New Roman" pitchFamily="18" charset="0"/>
                <a:cs typeface="B Nazanin" pitchFamily="2" charset="-78"/>
              </a:rPr>
              <a:t>5</a:t>
            </a:r>
            <a:r>
              <a:rPr kumimoji="0" lang="ar-SA" sz="72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 </a:t>
            </a:r>
            <a:r>
              <a:rPr kumimoji="0" lang="ar-SA" sz="32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ساعت </a:t>
            </a:r>
            <a:r>
              <a:rPr lang="ar-SA" sz="3200" b="1" dirty="0" smtClean="0">
                <a:solidFill>
                  <a:srgbClr val="000000"/>
                </a:solidFill>
                <a:latin typeface="Tahoma" pitchFamily="34" charset="0"/>
                <a:ea typeface="Times New Roman" pitchFamily="18" charset="0"/>
                <a:cs typeface="B Nazanin" pitchFamily="2" charset="-78"/>
              </a:rPr>
              <a:t>و در روزهای تعطیل </a:t>
            </a:r>
            <a:r>
              <a:rPr lang="ar-SA" sz="4800" b="1" dirty="0" smtClean="0">
                <a:solidFill>
                  <a:srgbClr val="000000"/>
                </a:solidFill>
                <a:latin typeface="Tahoma" pitchFamily="34" charset="0"/>
                <a:ea typeface="Times New Roman" pitchFamily="18" charset="0"/>
                <a:cs typeface="B Nazanin" pitchFamily="2" charset="-78"/>
              </a:rPr>
              <a:t>10 </a:t>
            </a:r>
            <a:r>
              <a:rPr lang="ar-SA" sz="3200" b="1" dirty="0" smtClean="0">
                <a:solidFill>
                  <a:srgbClr val="000000"/>
                </a:solidFill>
                <a:latin typeface="Tahoma" pitchFamily="34" charset="0"/>
                <a:ea typeface="Times New Roman" pitchFamily="18" charset="0"/>
                <a:cs typeface="B Nazanin" pitchFamily="2" charset="-78"/>
              </a:rPr>
              <a:t>ساعت</a:t>
            </a:r>
            <a:endParaRPr lang="fa-IR" sz="3200" dirty="0" smtClean="0">
              <a:latin typeface="Arial" pitchFamily="34" charset="0"/>
              <a:cs typeface="B Nazanin" pitchFamily="2" charset="-78"/>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مطالعه </a:t>
            </a:r>
            <a:r>
              <a:rPr kumimoji="0" lang="fa-IR" sz="32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مفید </a:t>
            </a:r>
            <a:r>
              <a:rPr kumimoji="0" lang="ar-SA" sz="32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داشته اند . </a:t>
            </a:r>
            <a:endParaRPr kumimoji="0" lang="fa-IR" sz="32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endParaRPr>
          </a:p>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Arial" pitchFamily="34" charset="0"/>
              <a:cs typeface="B Nazanin" pitchFamily="2" charset="-78"/>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((البته این مقدار با توجه به میزان توانایی و </a:t>
            </a:r>
            <a:endParaRPr kumimoji="0" lang="fa-IR"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نیاز شما می تواند متفاوت باشد))</a:t>
            </a:r>
            <a:endParaRPr kumimoji="0" lang="fa-IR"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endParaRPr>
          </a:p>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B Nazanin" pitchFamily="2" charset="-78"/>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این امر بستگی به برنامه ریزی شما جهت </a:t>
            </a:r>
            <a:endParaRPr kumimoji="0" lang="fa-IR" sz="32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مطالعه دارد . </a:t>
            </a:r>
            <a:endParaRPr kumimoji="0" lang="ar-SA" sz="3200" b="0" i="0" u="none" strike="noStrike" cap="none" normalizeH="0" baseline="0" dirty="0" smtClean="0">
              <a:ln>
                <a:noFill/>
              </a:ln>
              <a:solidFill>
                <a:schemeClr val="tx1"/>
              </a:solidFill>
              <a:effectLst/>
              <a:latin typeface="Arial" pitchFamily="34" charset="0"/>
              <a:cs typeface="B Nazanin" pitchFamily="2" charset="-78"/>
            </a:endParaRPr>
          </a:p>
        </p:txBody>
      </p:sp>
    </p:spTree>
  </p:cSld>
  <p:clrMapOvr>
    <a:masterClrMapping/>
  </p:clrMapOvr>
  <p:transition spd="slow">
    <p:diamon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6226514"/>
          </a:xfrm>
        </p:spPr>
        <p:txBody>
          <a:bodyPr>
            <a:normAutofit/>
          </a:bodyPr>
          <a:lstStyle/>
          <a:p>
            <a:pPr algn="r"/>
            <a:r>
              <a:rPr lang="fa-IR" dirty="0" smtClean="0"/>
              <a:t/>
            </a:r>
            <a:br>
              <a:rPr lang="fa-IR" dirty="0" smtClean="0"/>
            </a:br>
            <a:r>
              <a:rPr lang="fa-IR" dirty="0" smtClean="0"/>
              <a:t/>
            </a:r>
            <a:br>
              <a:rPr lang="fa-IR" dirty="0" smtClean="0"/>
            </a:br>
            <a:r>
              <a:rPr lang="fa-IR" dirty="0" smtClean="0"/>
              <a:t/>
            </a:r>
            <a:br>
              <a:rPr lang="fa-IR" dirty="0" smtClean="0"/>
            </a:br>
            <a:r>
              <a:rPr lang="fa-IR" dirty="0" smtClean="0"/>
              <a:t/>
            </a:r>
            <a:br>
              <a:rPr lang="fa-IR" dirty="0" smtClean="0"/>
            </a:br>
            <a:endParaRPr lang="en-US" dirty="0"/>
          </a:p>
        </p:txBody>
      </p:sp>
      <p:sp>
        <p:nvSpPr>
          <p:cNvPr id="4097" name="Rectangle 1"/>
          <p:cNvSpPr>
            <a:spLocks noChangeArrowheads="1"/>
          </p:cNvSpPr>
          <p:nvPr/>
        </p:nvSpPr>
        <p:spPr bwMode="auto">
          <a:xfrm>
            <a:off x="642910" y="283739"/>
            <a:ext cx="7929618" cy="566308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fontAlgn="base">
              <a:spcBef>
                <a:spcPct val="0"/>
              </a:spcBef>
              <a:spcAft>
                <a:spcPct val="0"/>
              </a:spcAft>
            </a:pPr>
            <a:r>
              <a:rPr kumimoji="0" lang="fa-IR" sz="4400" b="1" i="0" u="none" strike="noStrike" cap="none" normalizeH="0" baseline="0" dirty="0" smtClean="0">
                <a:ln>
                  <a:noFill/>
                </a:ln>
                <a:solidFill>
                  <a:srgbClr val="0070C0"/>
                </a:solidFill>
                <a:effectLst/>
                <a:latin typeface="Tahoma" pitchFamily="34" charset="0"/>
                <a:ea typeface="Times New Roman" pitchFamily="18" charset="0"/>
                <a:cs typeface="B Nazanin" pitchFamily="2" charset="-78"/>
              </a:rPr>
              <a:t>10-دراختیارداشتن </a:t>
            </a:r>
            <a:r>
              <a:rPr lang="ar-SA" sz="4400" b="1" dirty="0" smtClean="0">
                <a:solidFill>
                  <a:srgbClr val="0070C0"/>
                </a:solidFill>
                <a:latin typeface="Tahoma" pitchFamily="34" charset="0"/>
                <a:ea typeface="Times New Roman" pitchFamily="18" charset="0"/>
                <a:cs typeface="B Nazanin" pitchFamily="2" charset="-78"/>
              </a:rPr>
              <a:t>منابع</a:t>
            </a:r>
            <a:r>
              <a:rPr lang="fa-IR" sz="4400" b="1" dirty="0" smtClean="0">
                <a:solidFill>
                  <a:srgbClr val="0070C0"/>
                </a:solidFill>
                <a:latin typeface="Tahoma" pitchFamily="34" charset="0"/>
                <a:ea typeface="Times New Roman" pitchFamily="18" charset="0"/>
                <a:cs typeface="B Nazanin" pitchFamily="2" charset="-78"/>
              </a:rPr>
              <a:t> </a:t>
            </a:r>
            <a:r>
              <a:rPr lang="ar-SA" sz="4400" b="1" dirty="0" smtClean="0">
                <a:solidFill>
                  <a:srgbClr val="0070C0"/>
                </a:solidFill>
                <a:latin typeface="Tahoma" pitchFamily="34" charset="0"/>
                <a:ea typeface="Times New Roman" pitchFamily="18" charset="0"/>
                <a:cs typeface="B Nazanin" pitchFamily="2" charset="-78"/>
              </a:rPr>
              <a:t>آزمون سراسری </a:t>
            </a:r>
            <a:endParaRPr kumimoji="0" lang="fa-IR" sz="3600" b="1" i="0" u="none" strike="noStrike" cap="none" normalizeH="0" baseline="0" dirty="0" smtClean="0">
              <a:ln>
                <a:noFill/>
              </a:ln>
              <a:solidFill>
                <a:srgbClr val="0070C0"/>
              </a:solidFill>
              <a:effectLst/>
              <a:latin typeface="Tahoma" pitchFamily="34" charset="0"/>
              <a:ea typeface="Times New Roman" pitchFamily="18" charset="0"/>
              <a:cs typeface="B Nazanin" pitchFamily="2" charset="-78"/>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مهمترین من</a:t>
            </a:r>
            <a:r>
              <a:rPr lang="fa-IR" sz="2800" b="1" dirty="0" smtClean="0">
                <a:solidFill>
                  <a:srgbClr val="000000"/>
                </a:solidFill>
                <a:latin typeface="Tahoma" pitchFamily="34" charset="0"/>
                <a:ea typeface="Times New Roman" pitchFamily="18" charset="0"/>
                <a:cs typeface="B Nazanin" pitchFamily="2" charset="-78"/>
              </a:rPr>
              <a:t>ا</a:t>
            </a:r>
            <a:r>
              <a:rPr kumimoji="0" lang="ar-SA"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بع </a:t>
            </a:r>
            <a:r>
              <a:rPr kumimoji="0" lang="fa-IR"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 </a:t>
            </a:r>
            <a:r>
              <a:rPr kumimoji="0" lang="ar-SA"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برای آزمون سراسری </a:t>
            </a:r>
            <a:endParaRPr kumimoji="0" lang="fa-IR"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lang="fa-IR" sz="2800" b="1" dirty="0" smtClean="0">
                <a:solidFill>
                  <a:srgbClr val="000000"/>
                </a:solidFill>
                <a:latin typeface="Tahoma" pitchFamily="34" charset="0"/>
                <a:ea typeface="Times New Roman" pitchFamily="18" charset="0"/>
                <a:cs typeface="B Nazanin" pitchFamily="2" charset="-78"/>
              </a:rPr>
              <a:t>                                            </a:t>
            </a:r>
            <a:r>
              <a:rPr kumimoji="0" lang="ar-SA"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کتاب های درسی است. </a:t>
            </a:r>
            <a:endParaRPr kumimoji="0" lang="en-US" sz="1400" b="0" i="0" u="none" strike="noStrike" cap="none" normalizeH="0" baseline="0" dirty="0" smtClean="0">
              <a:ln>
                <a:noFill/>
              </a:ln>
              <a:solidFill>
                <a:schemeClr val="tx1"/>
              </a:solidFill>
              <a:effectLst/>
              <a:latin typeface="Arial"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اما در کنار آن </a:t>
            </a:r>
            <a:r>
              <a:rPr kumimoji="0" lang="fa-IR"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بایست </a:t>
            </a:r>
            <a:r>
              <a:rPr kumimoji="0" lang="ar-SA"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به تهیه کتاب های </a:t>
            </a:r>
            <a:endParaRPr kumimoji="0" lang="fa-IR"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lang="fa-IR" sz="2800" b="1" dirty="0" smtClean="0">
                <a:solidFill>
                  <a:srgbClr val="000000"/>
                </a:solidFill>
                <a:latin typeface="Tahoma" pitchFamily="34" charset="0"/>
                <a:ea typeface="Times New Roman" pitchFamily="18" charset="0"/>
                <a:cs typeface="B Nazanin" pitchFamily="2" charset="-78"/>
              </a:rPr>
              <a:t>             </a:t>
            </a:r>
            <a:r>
              <a:rPr kumimoji="0" lang="ar-SA"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کمک درسی و تستی مناسب اقدام نمایید. </a:t>
            </a:r>
            <a:endParaRPr kumimoji="0" lang="en-US" sz="1400" b="0" i="0" u="none" strike="noStrike" cap="none" normalizeH="0" baseline="0" dirty="0" smtClean="0">
              <a:ln>
                <a:noFill/>
              </a:ln>
              <a:solidFill>
                <a:schemeClr val="tx1"/>
              </a:solidFill>
              <a:effectLst/>
              <a:latin typeface="Arial"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 </a:t>
            </a:r>
            <a:r>
              <a:rPr kumimoji="0" lang="ar-SA" sz="24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دبیران، دانش آموزان سال قبل و دوستان موفق</a:t>
            </a:r>
            <a:r>
              <a:rPr lang="fa-IR" sz="2400" b="1" dirty="0" smtClean="0">
                <a:solidFill>
                  <a:srgbClr val="000000"/>
                </a:solidFill>
                <a:latin typeface="Tahoma" pitchFamily="34" charset="0"/>
                <a:ea typeface="Times New Roman" pitchFamily="18" charset="0"/>
                <a:cs typeface="B Nazanin" pitchFamily="2" charset="-78"/>
              </a:rPr>
              <a:t> کنکوری </a:t>
            </a:r>
            <a:r>
              <a:rPr kumimoji="0" lang="ar-SA" sz="24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  </a:t>
            </a:r>
            <a:endParaRPr kumimoji="0" lang="fa-IR" sz="24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lang="fa-IR" sz="2400" b="1" dirty="0" smtClean="0">
                <a:solidFill>
                  <a:srgbClr val="000000"/>
                </a:solidFill>
                <a:latin typeface="Tahoma" pitchFamily="34" charset="0"/>
                <a:ea typeface="Times New Roman" pitchFamily="18" charset="0"/>
                <a:cs typeface="B Nazanin" pitchFamily="2" charset="-78"/>
              </a:rPr>
              <a:t>                       </a:t>
            </a:r>
            <a:r>
              <a:rPr kumimoji="0" lang="ar-SA" sz="24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می توانند در این رابطه به شما کمک کنند</a:t>
            </a:r>
            <a:r>
              <a:rPr kumimoji="0" lang="ar-SA" sz="32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 </a:t>
            </a:r>
            <a:endParaRPr kumimoji="0" lang="fa-IR" sz="32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B Nazanin" pitchFamily="2" charset="-78"/>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همچنین دفترچه </a:t>
            </a:r>
            <a:r>
              <a:rPr kumimoji="0" lang="fa-IR"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سوالات و پاسخنامه تشریحی </a:t>
            </a:r>
            <a:r>
              <a:rPr kumimoji="0" lang="ar-SA"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کنکور سنوات گذشته و خصوصا </a:t>
            </a:r>
            <a:r>
              <a:rPr kumimoji="0" lang="fa-IR"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سنوات اخیر</a:t>
            </a:r>
            <a:r>
              <a:rPr kumimoji="0" lang="ar-SA"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را تهیه </a:t>
            </a:r>
            <a:endParaRPr lang="fa-IR" sz="2800" b="1" dirty="0" smtClean="0">
              <a:solidFill>
                <a:srgbClr val="000000"/>
              </a:solidFill>
              <a:latin typeface="Tahoma" pitchFamily="34" charset="0"/>
              <a:ea typeface="Times New Roman" pitchFamily="18" charset="0"/>
              <a:cs typeface="B Nazanin" pitchFamily="2" charset="-78"/>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و در موقع مناسب از آنها </a:t>
            </a:r>
            <a:r>
              <a:rPr kumimoji="0" lang="fa-IR"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استفاده نمایید .</a:t>
            </a:r>
            <a:r>
              <a:rPr kumimoji="0" lang="en-US"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
            </a:r>
            <a:br>
              <a:rPr kumimoji="0" lang="en-US" sz="28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br>
            <a:r>
              <a:rPr kumimoji="0" lang="en-US" sz="1200" b="1" i="0" u="none" strike="noStrike" cap="none" normalizeH="0" baseline="0" dirty="0" smtClean="0">
                <a:ln>
                  <a:noFill/>
                </a:ln>
                <a:solidFill>
                  <a:srgbClr val="000000"/>
                </a:solidFill>
                <a:effectLst/>
                <a:latin typeface="Tahoma" pitchFamily="34" charset="0"/>
                <a:ea typeface="Times New Roman" pitchFamily="18" charset="0"/>
                <a:cs typeface="B Mitra" pitchFamily="2" charset="-78"/>
              </a:rPr>
              <a:t/>
            </a:r>
            <a:br>
              <a:rPr kumimoji="0" lang="en-US" sz="1200" b="1" i="0" u="none" strike="noStrike" cap="none" normalizeH="0" baseline="0" dirty="0" smtClean="0">
                <a:ln>
                  <a:noFill/>
                </a:ln>
                <a:solidFill>
                  <a:srgbClr val="000000"/>
                </a:solidFill>
                <a:effectLst/>
                <a:latin typeface="Tahoma" pitchFamily="34" charset="0"/>
                <a:ea typeface="Times New Roman" pitchFamily="18" charset="0"/>
                <a:cs typeface="B Mitra" pitchFamily="2" charset="-78"/>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5297820"/>
          </a:xfrm>
        </p:spPr>
        <p:txBody>
          <a:bodyPr>
            <a:noAutofit/>
          </a:bodyPr>
          <a:lstStyle/>
          <a:p>
            <a:pPr algn="ctr" rtl="1"/>
            <a:r>
              <a:rPr lang="fa-IR" sz="4800" dirty="0" smtClean="0">
                <a:solidFill>
                  <a:srgbClr val="0070C0"/>
                </a:solidFill>
                <a:cs typeface="B Nazanin" pitchFamily="2" charset="-78"/>
              </a:rPr>
              <a:t>11- </a:t>
            </a:r>
            <a:r>
              <a:rPr lang="ar-SA" sz="4800" dirty="0" smtClean="0">
                <a:solidFill>
                  <a:srgbClr val="0070C0"/>
                </a:solidFill>
                <a:cs typeface="B Nazanin" pitchFamily="2" charset="-78"/>
              </a:rPr>
              <a:t>مرور مرتب و به موقع درس ها: </a:t>
            </a:r>
            <a:r>
              <a:rPr lang="fa-IR" sz="4000" dirty="0" smtClean="0">
                <a:solidFill>
                  <a:srgbClr val="00B050"/>
                </a:solidFill>
                <a:cs typeface="B Nazanin" pitchFamily="2" charset="-78"/>
              </a:rPr>
              <a:t/>
            </a:r>
            <a:br>
              <a:rPr lang="fa-IR" sz="4000" dirty="0" smtClean="0">
                <a:solidFill>
                  <a:srgbClr val="00B050"/>
                </a:solidFill>
                <a:cs typeface="B Nazanin" pitchFamily="2" charset="-78"/>
              </a:rPr>
            </a:br>
            <a:r>
              <a:rPr lang="en-US" sz="2000" b="1" dirty="0" smtClean="0">
                <a:cs typeface="B Nazanin" pitchFamily="2" charset="-78"/>
              </a:rPr>
              <a:t/>
            </a:r>
            <a:br>
              <a:rPr lang="en-US" sz="2000" b="1" dirty="0" smtClean="0">
                <a:cs typeface="B Nazanin" pitchFamily="2" charset="-78"/>
              </a:rPr>
            </a:br>
            <a:r>
              <a:rPr lang="ar-SA" sz="2800" b="1" dirty="0" smtClean="0">
                <a:solidFill>
                  <a:schemeClr val="tx1"/>
                </a:solidFill>
                <a:cs typeface="B Nazanin" pitchFamily="2" charset="-78"/>
              </a:rPr>
              <a:t>درس ها را به طور مرتب و با برنامه ریزی مرور کنید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en-US" sz="2800" b="1" dirty="0" smtClean="0">
                <a:solidFill>
                  <a:schemeClr val="tx1"/>
                </a:solidFill>
                <a:cs typeface="B Nazanin" pitchFamily="2" charset="-78"/>
              </a:rPr>
              <a:t/>
            </a:r>
            <a:br>
              <a:rPr lang="en-US" sz="2800" b="1" dirty="0" smtClean="0">
                <a:solidFill>
                  <a:schemeClr val="tx1"/>
                </a:solidFill>
                <a:cs typeface="B Nazanin" pitchFamily="2" charset="-78"/>
              </a:rPr>
            </a:br>
            <a:r>
              <a:rPr lang="fa-IR" sz="2800" b="1" dirty="0" smtClean="0">
                <a:solidFill>
                  <a:schemeClr val="tx1"/>
                </a:solidFill>
                <a:cs typeface="B Nazanin" pitchFamily="2" charset="-78"/>
              </a:rPr>
              <a:t>((</a:t>
            </a:r>
            <a:r>
              <a:rPr lang="ar-SA" sz="2800" b="1" dirty="0" smtClean="0">
                <a:solidFill>
                  <a:schemeClr val="tx1"/>
                </a:solidFill>
                <a:cs typeface="B Nazanin" pitchFamily="2" charset="-78"/>
              </a:rPr>
              <a:t>این امر باعث تثبیت یادگیری و جلوگیری از فراموش شدن مطالب آموخته شده می شود. </a:t>
            </a:r>
            <a:r>
              <a:rPr lang="fa-IR" sz="2800" b="1" dirty="0" smtClean="0">
                <a:solidFill>
                  <a:schemeClr val="tx1"/>
                </a:solidFill>
                <a:cs typeface="B Nazanin" pitchFamily="2" charset="-78"/>
              </a:rPr>
              <a:t>))</a:t>
            </a:r>
            <a:br>
              <a:rPr lang="fa-IR" sz="2800" b="1" dirty="0" smtClean="0">
                <a:solidFill>
                  <a:schemeClr val="tx1"/>
                </a:solidFill>
                <a:cs typeface="B Nazanin" pitchFamily="2" charset="-78"/>
              </a:rPr>
            </a:b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en-US" sz="2800" b="1" dirty="0" smtClean="0">
                <a:solidFill>
                  <a:schemeClr val="tx1"/>
                </a:solidFill>
                <a:cs typeface="B Nazanin" pitchFamily="2" charset="-78"/>
              </a:rPr>
              <a:t/>
            </a:r>
            <a:br>
              <a:rPr lang="en-US" sz="2800" b="1" dirty="0" smtClean="0">
                <a:solidFill>
                  <a:schemeClr val="tx1"/>
                </a:solidFill>
                <a:cs typeface="B Nazanin" pitchFamily="2" charset="-78"/>
              </a:rPr>
            </a:br>
            <a:r>
              <a:rPr lang="ar-SA" sz="2800" b="1" dirty="0" smtClean="0">
                <a:solidFill>
                  <a:schemeClr val="tx1"/>
                </a:solidFill>
                <a:cs typeface="B Nazanin" pitchFamily="2" charset="-78"/>
              </a:rPr>
              <a:t> «مرور آخر» در یک ماه باقیمانده به آزمون سراسری </a:t>
            </a:r>
            <a:r>
              <a:rPr lang="en-US" sz="2800" b="1" dirty="0" smtClean="0">
                <a:solidFill>
                  <a:schemeClr val="tx1"/>
                </a:solidFill>
                <a:cs typeface="B Nazanin" pitchFamily="2" charset="-78"/>
              </a:rPr>
              <a:t/>
            </a:r>
            <a:br>
              <a:rPr lang="en-US" sz="2800" b="1" dirty="0" smtClean="0">
                <a:solidFill>
                  <a:schemeClr val="tx1"/>
                </a:solidFill>
                <a:cs typeface="B Nazanin" pitchFamily="2" charset="-78"/>
              </a:rPr>
            </a:br>
            <a:r>
              <a:rPr lang="ar-SA" sz="2800" b="1" dirty="0" smtClean="0">
                <a:solidFill>
                  <a:schemeClr val="tx1"/>
                </a:solidFill>
                <a:cs typeface="B Nazanin" pitchFamily="2" charset="-78"/>
              </a:rPr>
              <a:t>سهم قابل توجهی در موفقیت شما خواهد داشت </a:t>
            </a:r>
            <a:r>
              <a:rPr lang="ar-SA" sz="2800" b="1" dirty="0" smtClean="0">
                <a:cs typeface="B Nazanin" pitchFamily="2" charset="-78"/>
              </a:rPr>
              <a:t>. </a:t>
            </a:r>
            <a:r>
              <a:rPr lang="ar-SA" sz="2000" b="1" dirty="0" smtClean="0">
                <a:cs typeface="B Nazanin" pitchFamily="2" charset="-78"/>
              </a:rPr>
              <a:t/>
            </a:r>
            <a:br>
              <a:rPr lang="ar-SA" sz="2000" b="1" dirty="0" smtClean="0">
                <a:cs typeface="B Nazanin" pitchFamily="2" charset="-78"/>
              </a:rPr>
            </a:br>
            <a:endParaRPr lang="en-US" sz="2000" b="1" dirty="0">
              <a:cs typeface="B Nazanin" pitchFamily="2" charset="-78"/>
            </a:endParaRPr>
          </a:p>
        </p:txBody>
      </p:sp>
    </p:spTree>
  </p:cSld>
  <p:clrMapOvr>
    <a:masterClrMapping/>
  </p:clrMapOvr>
  <p:transition spd="slow">
    <p:whee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428604"/>
            <a:ext cx="7498080" cy="6215106"/>
          </a:xfrm>
        </p:spPr>
        <p:txBody>
          <a:bodyPr>
            <a:noAutofit/>
          </a:bodyPr>
          <a:lstStyle/>
          <a:p>
            <a:pPr algn="ctr" rtl="1"/>
            <a:r>
              <a:rPr lang="fa-IR" sz="4800" dirty="0" smtClean="0">
                <a:solidFill>
                  <a:srgbClr val="0070C0"/>
                </a:solidFill>
                <a:cs typeface="B Nazanin" pitchFamily="2" charset="-78"/>
              </a:rPr>
              <a:t>12- </a:t>
            </a:r>
            <a:r>
              <a:rPr lang="ar-SA" sz="4800" dirty="0" smtClean="0">
                <a:solidFill>
                  <a:srgbClr val="0070C0"/>
                </a:solidFill>
                <a:cs typeface="B Nazanin" pitchFamily="2" charset="-78"/>
              </a:rPr>
              <a:t>آشنایی با مهارتهای حل </a:t>
            </a:r>
            <a:r>
              <a:rPr lang="fa-IR" sz="4800" dirty="0" smtClean="0">
                <a:solidFill>
                  <a:srgbClr val="0070C0"/>
                </a:solidFill>
                <a:cs typeface="B Nazanin" pitchFamily="2" charset="-78"/>
              </a:rPr>
              <a:t/>
            </a:r>
            <a:br>
              <a:rPr lang="fa-IR" sz="4800" dirty="0" smtClean="0">
                <a:solidFill>
                  <a:srgbClr val="0070C0"/>
                </a:solidFill>
                <a:cs typeface="B Nazanin" pitchFamily="2" charset="-78"/>
              </a:rPr>
            </a:br>
            <a:r>
              <a:rPr lang="ar-SA" sz="4800" dirty="0" smtClean="0">
                <a:solidFill>
                  <a:srgbClr val="0070C0"/>
                </a:solidFill>
                <a:cs typeface="B Nazanin" pitchFamily="2" charset="-78"/>
              </a:rPr>
              <a:t>سوالات تستی</a:t>
            </a:r>
            <a:r>
              <a:rPr lang="fa-IR" sz="2800" b="1" dirty="0" smtClean="0">
                <a:cs typeface="B Nazanin" pitchFamily="2" charset="-78"/>
              </a:rPr>
              <a:t/>
            </a:r>
            <a:br>
              <a:rPr lang="fa-IR" sz="2800" b="1" dirty="0" smtClean="0">
                <a:cs typeface="B Nazanin" pitchFamily="2" charset="-78"/>
              </a:rPr>
            </a:br>
            <a:r>
              <a:rPr lang="en-US" sz="2800" dirty="0" smtClean="0">
                <a:cs typeface="B Nazanin" pitchFamily="2" charset="-78"/>
              </a:rPr>
              <a:t/>
            </a:r>
            <a:br>
              <a:rPr lang="en-US" sz="2800" dirty="0" smtClean="0">
                <a:cs typeface="B Nazanin" pitchFamily="2" charset="-78"/>
              </a:rPr>
            </a:br>
            <a:r>
              <a:rPr lang="ar-SA" sz="2800" b="1" dirty="0" smtClean="0">
                <a:cs typeface="B Nazanin" pitchFamily="2" charset="-78"/>
              </a:rPr>
              <a:t> </a:t>
            </a:r>
            <a:r>
              <a:rPr lang="ar-SA" sz="2800" b="1" dirty="0" smtClean="0">
                <a:solidFill>
                  <a:schemeClr val="tx1"/>
                </a:solidFill>
                <a:cs typeface="B Nazanin" pitchFamily="2" charset="-78"/>
              </a:rPr>
              <a:t>از فنون </a:t>
            </a:r>
            <a:r>
              <a:rPr lang="fa-IR" sz="2800" b="1" dirty="0" smtClean="0">
                <a:solidFill>
                  <a:schemeClr val="tx1"/>
                </a:solidFill>
                <a:cs typeface="B Nazanin" pitchFamily="2" charset="-78"/>
              </a:rPr>
              <a:t>زدن تست </a:t>
            </a:r>
            <a:r>
              <a:rPr lang="ar-SA" sz="2800" b="1" dirty="0" smtClean="0">
                <a:solidFill>
                  <a:schemeClr val="tx1"/>
                </a:solidFill>
                <a:cs typeface="B Nazanin" pitchFamily="2" charset="-78"/>
              </a:rPr>
              <a:t>و هنر </a:t>
            </a:r>
            <a:r>
              <a:rPr lang="fa-IR" sz="2800" b="1" dirty="0" smtClean="0">
                <a:solidFill>
                  <a:schemeClr val="tx1"/>
                </a:solidFill>
                <a:cs typeface="B Nazanin" pitchFamily="2" charset="-78"/>
              </a:rPr>
              <a:t>شرکت در </a:t>
            </a:r>
            <a:r>
              <a:rPr lang="ar-SA" sz="2800" b="1" dirty="0" smtClean="0">
                <a:solidFill>
                  <a:schemeClr val="tx1"/>
                </a:solidFill>
                <a:cs typeface="B Nazanin" pitchFamily="2" charset="-78"/>
              </a:rPr>
              <a:t>آزمون آگاه شوید.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شرکت در آزمون و زدن تست یک هنر است و داشتن معلومات درسی به تنهایی کافی نیست! </a:t>
            </a: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مهمترین وظیفه ی شما پس از هر آزمون آزمایشی تحلیل علمی آن آزمون است. </a:t>
            </a: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با استفاده از فرم های مخصوص می توانید به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fa-IR" sz="2800" b="1" dirty="0" smtClean="0">
                <a:solidFill>
                  <a:schemeClr val="tx1"/>
                </a:solidFill>
                <a:cs typeface="B Nazanin" pitchFamily="2" charset="-78"/>
              </a:rPr>
              <a:t>                                   </a:t>
            </a:r>
            <a:r>
              <a:rPr lang="ar-SA" sz="2800" b="1" dirty="0" smtClean="0">
                <a:solidFill>
                  <a:schemeClr val="tx1"/>
                </a:solidFill>
                <a:cs typeface="B Nazanin" pitchFamily="2" charset="-78"/>
              </a:rPr>
              <a:t>تحلیل آزمون بپردازی</a:t>
            </a:r>
            <a:r>
              <a:rPr lang="fa-IR" sz="2800" b="1" dirty="0" smtClean="0">
                <a:solidFill>
                  <a:schemeClr val="tx1"/>
                </a:solidFill>
                <a:cs typeface="B Nazanin" pitchFamily="2" charset="-78"/>
              </a:rPr>
              <a:t>د.</a:t>
            </a:r>
            <a:r>
              <a:rPr lang="ar-SA" sz="2800" b="1" dirty="0" smtClean="0">
                <a:solidFill>
                  <a:schemeClr val="tx1"/>
                </a:solidFill>
                <a:cs typeface="B Nazanin" pitchFamily="2" charset="-78"/>
              </a:rPr>
              <a:t> </a:t>
            </a: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و از نقاط قوت و ضعف خود اطلاع یافته و در آزمونهای بعدی </a:t>
            </a:r>
            <a:r>
              <a:rPr lang="fa-IR" sz="2800" b="1" dirty="0" smtClean="0">
                <a:solidFill>
                  <a:schemeClr val="tx1"/>
                </a:solidFill>
                <a:cs typeface="B Nazanin" pitchFamily="2" charset="-78"/>
              </a:rPr>
              <a:t>                   </a:t>
            </a:r>
            <a:r>
              <a:rPr lang="ar-SA" sz="2800" b="1" dirty="0" smtClean="0">
                <a:solidFill>
                  <a:schemeClr val="tx1"/>
                </a:solidFill>
                <a:cs typeface="B Nazanin" pitchFamily="2" charset="-78"/>
              </a:rPr>
              <a:t>نقاط ضعف خود را بهبود بخشید. </a:t>
            </a:r>
            <a:r>
              <a:rPr lang="ar-SA" sz="2800" b="1" dirty="0" smtClean="0">
                <a:cs typeface="B Nazanin" pitchFamily="2" charset="-78"/>
              </a:rPr>
              <a:t/>
            </a:r>
            <a:br>
              <a:rPr lang="ar-SA" sz="2800" b="1" dirty="0" smtClean="0">
                <a:cs typeface="B Nazanin" pitchFamily="2" charset="-78"/>
              </a:rPr>
            </a:br>
            <a:endParaRPr lang="en-US" sz="2800" dirty="0">
              <a:cs typeface="B Nazanin" pitchFamily="2" charset="-78"/>
            </a:endParaRPr>
          </a:p>
        </p:txBody>
      </p:sp>
    </p:spTree>
  </p:cSld>
  <p:clrMapOvr>
    <a:masterClrMapping/>
  </p:clrMapOvr>
  <p:transition spd="slow">
    <p:cover dir="l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5797886"/>
          </a:xfrm>
        </p:spPr>
        <p:txBody>
          <a:bodyPr>
            <a:noAutofit/>
          </a:bodyPr>
          <a:lstStyle/>
          <a:p>
            <a:pPr algn="ctr" rtl="1"/>
            <a:r>
              <a:rPr lang="fa-IR" sz="4800" b="1" dirty="0" smtClean="0">
                <a:solidFill>
                  <a:srgbClr val="0070C0"/>
                </a:solidFill>
                <a:cs typeface="B Nazanin" pitchFamily="2" charset="-78"/>
              </a:rPr>
              <a:t>13-</a:t>
            </a:r>
            <a:r>
              <a:rPr lang="ar-SA" sz="4800" b="1" dirty="0" smtClean="0">
                <a:solidFill>
                  <a:srgbClr val="0070C0"/>
                </a:solidFill>
                <a:cs typeface="B Nazanin" pitchFamily="2" charset="-78"/>
              </a:rPr>
              <a:t>مطالعه همزمان تمامی دروس  </a:t>
            </a:r>
            <a:r>
              <a:rPr lang="fa-IR" sz="3600" b="1" dirty="0" smtClean="0">
                <a:solidFill>
                  <a:srgbClr val="00B050"/>
                </a:solidFill>
                <a:cs typeface="B Nazanin" pitchFamily="2" charset="-78"/>
              </a:rPr>
              <a:t/>
            </a:r>
            <a:br>
              <a:rPr lang="fa-IR" sz="3600" b="1" dirty="0" smtClean="0">
                <a:solidFill>
                  <a:srgbClr val="00B050"/>
                </a:solidFill>
                <a:cs typeface="B Nazanin" pitchFamily="2" charset="-78"/>
              </a:rPr>
            </a:br>
            <a:r>
              <a:rPr lang="en-US" sz="2400" dirty="0" smtClean="0">
                <a:cs typeface="B Nazanin" pitchFamily="2" charset="-78"/>
              </a:rPr>
              <a:t/>
            </a:r>
            <a:br>
              <a:rPr lang="en-US" sz="2400" dirty="0" smtClean="0">
                <a:cs typeface="B Nazanin" pitchFamily="2" charset="-78"/>
              </a:rPr>
            </a:br>
            <a:r>
              <a:rPr lang="ar-SA" sz="2800" b="1" dirty="0" smtClean="0">
                <a:solidFill>
                  <a:schemeClr val="tx1"/>
                </a:solidFill>
                <a:cs typeface="B Nazanin" pitchFamily="2" charset="-78"/>
              </a:rPr>
              <a:t>به طور همزمان دروس عمومی و اختصاصی را مطالعه نمایید.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اشتباه بزرگی که بعضی داوطلبان مرتکب می شوند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ar-SA" sz="2800" b="1" dirty="0" smtClean="0">
                <a:solidFill>
                  <a:schemeClr val="tx1"/>
                </a:solidFill>
                <a:cs typeface="B Nazanin" pitchFamily="2" charset="-78"/>
              </a:rPr>
              <a:t>این است که :</a:t>
            </a: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وقتی را برای دروس عمومی در نظر نگرفته و یا </a:t>
            </a: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دروس عمومی را برای ایام بعد از عید می گذارند!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توجه داشته باشید که بیشتر داوطلبان سنوات گذشته به برکت درصد های خوب ِ دروس عمومی به رشته ها و دانشگاههای مطلوب و قابل قبول راه یافته اند. </a:t>
            </a:r>
            <a:r>
              <a:rPr lang="ar-SA" sz="2400" b="1" dirty="0" smtClean="0">
                <a:cs typeface="B Nazanin" pitchFamily="2" charset="-78"/>
              </a:rPr>
              <a:t/>
            </a:r>
            <a:br>
              <a:rPr lang="ar-SA" sz="2400" b="1" dirty="0" smtClean="0">
                <a:cs typeface="B Nazanin" pitchFamily="2" charset="-78"/>
              </a:rPr>
            </a:br>
            <a:endParaRPr lang="en-US" sz="2400" dirty="0">
              <a:cs typeface="B Nazanin" pitchFamily="2" charset="-78"/>
            </a:endParaRPr>
          </a:p>
        </p:txBody>
      </p:sp>
    </p:spTree>
  </p:cSld>
  <p:clrMapOvr>
    <a:masterClrMapping/>
  </p:clrMapOvr>
  <p:transition spd="slow">
    <p:pull dir="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1538" y="274320"/>
            <a:ext cx="7862150" cy="6226514"/>
          </a:xfrm>
        </p:spPr>
        <p:txBody>
          <a:bodyPr>
            <a:noAutofit/>
          </a:bodyPr>
          <a:lstStyle/>
          <a:p>
            <a:pPr algn="r" rtl="1"/>
            <a:r>
              <a:rPr lang="fa-IR" sz="4800" b="1" dirty="0" smtClean="0">
                <a:solidFill>
                  <a:srgbClr val="0070C0"/>
                </a:solidFill>
                <a:cs typeface="B Nazanin" pitchFamily="2" charset="-78"/>
              </a:rPr>
              <a:t>14- </a:t>
            </a:r>
            <a:r>
              <a:rPr lang="ar-SA" sz="4800" b="1" dirty="0" smtClean="0">
                <a:solidFill>
                  <a:srgbClr val="0070C0"/>
                </a:solidFill>
                <a:cs typeface="B Nazanin" pitchFamily="2" charset="-78"/>
              </a:rPr>
              <a:t>توجه به تراز دروس مختلف </a:t>
            </a:r>
            <a:r>
              <a:rPr lang="fa-IR" sz="4800" b="1" dirty="0" smtClean="0">
                <a:solidFill>
                  <a:srgbClr val="0070C0"/>
                </a:solidFill>
                <a:cs typeface="B Nazanin" pitchFamily="2" charset="-78"/>
              </a:rPr>
              <a:t/>
            </a:r>
            <a:br>
              <a:rPr lang="fa-IR" sz="4800" b="1" dirty="0" smtClean="0">
                <a:solidFill>
                  <a:srgbClr val="0070C0"/>
                </a:solidFill>
                <a:cs typeface="B Nazanin" pitchFamily="2" charset="-78"/>
              </a:rPr>
            </a:br>
            <a:r>
              <a:rPr lang="fa-IR" sz="4800" b="1" dirty="0" smtClean="0">
                <a:solidFill>
                  <a:srgbClr val="0070C0"/>
                </a:solidFill>
                <a:cs typeface="B Nazanin" pitchFamily="2" charset="-78"/>
              </a:rPr>
              <a:t>                    </a:t>
            </a:r>
            <a:r>
              <a:rPr lang="ar-SA" sz="4800" b="1" dirty="0" smtClean="0">
                <a:solidFill>
                  <a:srgbClr val="0070C0"/>
                </a:solidFill>
                <a:cs typeface="B Nazanin" pitchFamily="2" charset="-78"/>
              </a:rPr>
              <a:t>در آزمونهای آزمایشی</a:t>
            </a:r>
            <a:r>
              <a:rPr lang="fa-IR" sz="3600" b="1" dirty="0" smtClean="0">
                <a:solidFill>
                  <a:srgbClr val="00B050"/>
                </a:solidFill>
                <a:cs typeface="B Nazanin" pitchFamily="2" charset="-78"/>
              </a:rPr>
              <a:t/>
            </a:r>
            <a:br>
              <a:rPr lang="fa-IR" sz="3600" b="1" dirty="0" smtClean="0">
                <a:solidFill>
                  <a:srgbClr val="00B050"/>
                </a:solidFill>
                <a:cs typeface="B Nazanin" pitchFamily="2" charset="-78"/>
              </a:rPr>
            </a:br>
            <a:r>
              <a:rPr lang="ar-SA" sz="3600" b="1" dirty="0" smtClean="0">
                <a:solidFill>
                  <a:srgbClr val="00B050"/>
                </a:solidFill>
                <a:cs typeface="B Nazanin" pitchFamily="2" charset="-78"/>
              </a:rPr>
              <a:t> </a:t>
            </a:r>
            <a:r>
              <a:rPr lang="en-US" sz="2800" dirty="0" smtClean="0">
                <a:cs typeface="B Nazanin" pitchFamily="2" charset="-78"/>
              </a:rPr>
              <a:t/>
            </a:r>
            <a:br>
              <a:rPr lang="en-US" sz="2800" dirty="0" smtClean="0">
                <a:cs typeface="B Nazanin" pitchFamily="2" charset="-78"/>
              </a:rPr>
            </a:br>
            <a:r>
              <a:rPr lang="ar-SA" sz="2800" b="1" dirty="0" smtClean="0">
                <a:cs typeface="B Nazanin" pitchFamily="2" charset="-78"/>
              </a:rPr>
              <a:t> </a:t>
            </a:r>
            <a:r>
              <a:rPr lang="ar-SA" sz="2800" b="1" dirty="0" smtClean="0">
                <a:solidFill>
                  <a:schemeClr val="tx1"/>
                </a:solidFill>
                <a:cs typeface="B Nazanin" pitchFamily="2" charset="-78"/>
              </a:rPr>
              <a:t>بالا رفتن تراز شما در یک یا دو درس که توانایی خاصی دارید ،</a:t>
            </a: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به نفع شماست </a:t>
            </a:r>
            <a:r>
              <a:rPr lang="fa-IR" sz="2800" b="1" dirty="0" smtClean="0">
                <a:solidFill>
                  <a:schemeClr val="tx1"/>
                </a:solidFill>
                <a:cs typeface="B Nazanin" pitchFamily="2" charset="-78"/>
              </a:rPr>
              <a:t>،</a:t>
            </a:r>
            <a:br>
              <a:rPr lang="fa-IR" sz="2800" b="1" dirty="0" smtClean="0">
                <a:solidFill>
                  <a:schemeClr val="tx1"/>
                </a:solidFill>
                <a:cs typeface="B Nazanin" pitchFamily="2" charset="-78"/>
              </a:rPr>
            </a:br>
            <a:r>
              <a:rPr lang="fa-IR" sz="2800" b="1" dirty="0" smtClean="0">
                <a:solidFill>
                  <a:schemeClr val="tx1"/>
                </a:solidFill>
                <a:cs typeface="B Nazanin" pitchFamily="2" charset="-78"/>
              </a:rPr>
              <a:t>                       </a:t>
            </a:r>
            <a:r>
              <a:rPr lang="ar-SA" sz="2800" b="1" dirty="0" smtClean="0">
                <a:solidFill>
                  <a:schemeClr val="tx1"/>
                </a:solidFill>
                <a:cs typeface="B Nazanin" pitchFamily="2" charset="-78"/>
              </a:rPr>
              <a:t>اما پایین آمدن آن به ضرر شما</a:t>
            </a:r>
            <a:r>
              <a:rPr lang="fa-IR" sz="2800" b="1" dirty="0" smtClean="0">
                <a:solidFill>
                  <a:schemeClr val="tx1"/>
                </a:solidFill>
                <a:cs typeface="B Nazanin" pitchFamily="2" charset="-78"/>
              </a:rPr>
              <a:t>می باشد</a:t>
            </a:r>
            <a:r>
              <a:rPr lang="ar-SA" sz="2800" b="1" dirty="0" smtClean="0">
                <a:solidFill>
                  <a:schemeClr val="tx1"/>
                </a:solidFill>
                <a:cs typeface="B Nazanin" pitchFamily="2" charset="-78"/>
              </a:rPr>
              <a:t>.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در صورت نیاز، برای بالا بردن تراز درس هایی که در آن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fa-IR" sz="2800" b="1" dirty="0" smtClean="0">
                <a:solidFill>
                  <a:schemeClr val="tx1"/>
                </a:solidFill>
                <a:cs typeface="B Nazanin" pitchFamily="2" charset="-78"/>
              </a:rPr>
              <a:t>                                      </a:t>
            </a:r>
            <a:r>
              <a:rPr lang="ar-SA" sz="2800" b="1" dirty="0" smtClean="0">
                <a:solidFill>
                  <a:schemeClr val="tx1"/>
                </a:solidFill>
                <a:cs typeface="B Nazanin" pitchFamily="2" charset="-78"/>
              </a:rPr>
              <a:t>ضعیف هستید، </a:t>
            </a: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fa-IR" sz="2800" dirty="0" smtClean="0">
                <a:solidFill>
                  <a:schemeClr val="tx1"/>
                </a:solidFill>
                <a:cs typeface="B Nazanin" pitchFamily="2" charset="-78"/>
              </a:rPr>
              <a:t>                          </a:t>
            </a:r>
            <a:r>
              <a:rPr lang="ar-SA" sz="2800" b="1" dirty="0" smtClean="0">
                <a:solidFill>
                  <a:schemeClr val="tx1"/>
                </a:solidFill>
                <a:cs typeface="B Nazanin" pitchFamily="2" charset="-78"/>
              </a:rPr>
              <a:t>به شناسایی ورفع مشکل اقدام نموده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 وحتی المقدوراز کلاس های خاص استفاده کنید. </a:t>
            </a:r>
            <a:r>
              <a:rPr lang="ar-SA" sz="2800" b="1" dirty="0" smtClean="0">
                <a:cs typeface="B Nazanin" pitchFamily="2" charset="-78"/>
              </a:rPr>
              <a:t/>
            </a:r>
            <a:br>
              <a:rPr lang="ar-SA" sz="2800" b="1" dirty="0" smtClean="0">
                <a:cs typeface="B Nazanin" pitchFamily="2" charset="-78"/>
              </a:rPr>
            </a:br>
            <a:endParaRPr lang="en-US" sz="2800" dirty="0">
              <a:cs typeface="B Nazanin" pitchFamily="2" charset="-78"/>
            </a:endParaRPr>
          </a:p>
        </p:txBody>
      </p:sp>
    </p:spTree>
  </p:cSld>
  <p:clrMapOvr>
    <a:masterClrMapping/>
  </p:clrMapOvr>
  <p:transition spd="slow">
    <p:randomBa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74320"/>
            <a:ext cx="8433654" cy="6369390"/>
          </a:xfrm>
        </p:spPr>
        <p:txBody>
          <a:bodyPr>
            <a:noAutofit/>
          </a:bodyPr>
          <a:lstStyle/>
          <a:p>
            <a:pPr algn="r" rtl="1"/>
            <a:r>
              <a:rPr lang="fa-IR" sz="4800" b="1" dirty="0" smtClean="0">
                <a:solidFill>
                  <a:srgbClr val="0070C0"/>
                </a:solidFill>
                <a:cs typeface="B Nazanin" pitchFamily="2" charset="-78"/>
              </a:rPr>
              <a:t>15-</a:t>
            </a:r>
            <a:r>
              <a:rPr lang="ar-SA" sz="4800" b="1" dirty="0" smtClean="0">
                <a:solidFill>
                  <a:srgbClr val="0070C0"/>
                </a:solidFill>
                <a:cs typeface="B Nazanin" pitchFamily="2" charset="-78"/>
              </a:rPr>
              <a:t>توجه به زمان پاسخگویی </a:t>
            </a:r>
            <a:r>
              <a:rPr lang="fa-IR" sz="4800" b="1" dirty="0" smtClean="0">
                <a:solidFill>
                  <a:srgbClr val="0070C0"/>
                </a:solidFill>
                <a:cs typeface="B Nazanin" pitchFamily="2" charset="-78"/>
              </a:rPr>
              <a:t/>
            </a:r>
            <a:br>
              <a:rPr lang="fa-IR" sz="4800" b="1" dirty="0" smtClean="0">
                <a:solidFill>
                  <a:srgbClr val="0070C0"/>
                </a:solidFill>
                <a:cs typeface="B Nazanin" pitchFamily="2" charset="-78"/>
              </a:rPr>
            </a:br>
            <a:r>
              <a:rPr lang="fa-IR" sz="4800" b="1" dirty="0" smtClean="0">
                <a:solidFill>
                  <a:srgbClr val="0070C0"/>
                </a:solidFill>
                <a:cs typeface="B Nazanin" pitchFamily="2" charset="-78"/>
              </a:rPr>
              <a:t>                </a:t>
            </a:r>
            <a:r>
              <a:rPr lang="ar-SA" sz="4800" b="1" dirty="0" smtClean="0">
                <a:solidFill>
                  <a:srgbClr val="0070C0"/>
                </a:solidFill>
                <a:cs typeface="B Nazanin" pitchFamily="2" charset="-78"/>
              </a:rPr>
              <a:t>به سوالات آزمون سراسری</a:t>
            </a:r>
            <a:r>
              <a:rPr lang="fa-IR" sz="3600" b="1" dirty="0" smtClean="0">
                <a:solidFill>
                  <a:srgbClr val="00B050"/>
                </a:solidFill>
                <a:cs typeface="B Nazanin" pitchFamily="2" charset="-78"/>
              </a:rPr>
              <a:t/>
            </a:r>
            <a:br>
              <a:rPr lang="fa-IR" sz="3600" b="1" dirty="0" smtClean="0">
                <a:solidFill>
                  <a:srgbClr val="00B050"/>
                </a:solidFill>
                <a:cs typeface="B Nazanin" pitchFamily="2" charset="-78"/>
              </a:rPr>
            </a:br>
            <a:r>
              <a:rPr lang="ar-SA" sz="3600" b="1" dirty="0" smtClean="0">
                <a:solidFill>
                  <a:srgbClr val="00B050"/>
                </a:solidFill>
                <a:cs typeface="B Nazanin" pitchFamily="2" charset="-78"/>
              </a:rPr>
              <a:t> </a:t>
            </a:r>
            <a:r>
              <a:rPr lang="en-US" sz="2800" dirty="0" smtClean="0">
                <a:cs typeface="B Nazanin" pitchFamily="2" charset="-78"/>
              </a:rPr>
              <a:t/>
            </a:r>
            <a:br>
              <a:rPr lang="en-US" sz="2800" dirty="0" smtClean="0">
                <a:cs typeface="B Nazanin" pitchFamily="2" charset="-78"/>
              </a:rPr>
            </a:br>
            <a:r>
              <a:rPr lang="ar-SA" sz="2800" b="1" dirty="0" smtClean="0">
                <a:solidFill>
                  <a:schemeClr val="tx1"/>
                </a:solidFill>
                <a:cs typeface="B Nazanin" pitchFamily="2" charset="-78"/>
              </a:rPr>
              <a:t>هرآزمون عمومی و اختصاصی </a:t>
            </a:r>
            <a:r>
              <a:rPr lang="en-US" sz="2800" b="1" dirty="0" smtClean="0">
                <a:solidFill>
                  <a:schemeClr val="tx1"/>
                </a:solidFill>
                <a:cs typeface="B Nazanin" pitchFamily="2" charset="-78"/>
              </a:rPr>
              <a:t/>
            </a:r>
            <a:br>
              <a:rPr lang="en-US" sz="2800" b="1" dirty="0" smtClean="0">
                <a:solidFill>
                  <a:schemeClr val="tx1"/>
                </a:solidFill>
                <a:cs typeface="B Nazanin" pitchFamily="2" charset="-78"/>
              </a:rPr>
            </a:br>
            <a:r>
              <a:rPr lang="fa-IR" sz="2800" b="1" dirty="0" smtClean="0">
                <a:solidFill>
                  <a:schemeClr val="tx1"/>
                </a:solidFill>
                <a:cs typeface="B Nazanin" pitchFamily="2" charset="-78"/>
              </a:rPr>
              <a:t>                    </a:t>
            </a:r>
            <a:r>
              <a:rPr lang="ar-SA" sz="2800" b="1" dirty="0" smtClean="0">
                <a:solidFill>
                  <a:schemeClr val="tx1"/>
                </a:solidFill>
                <a:cs typeface="B Nazanin" pitchFamily="2" charset="-78"/>
              </a:rPr>
              <a:t>دارای تعداد سوالات و وقت معینی است</a:t>
            </a:r>
            <a:r>
              <a:rPr lang="fa-IR" sz="2800" b="1" dirty="0" smtClean="0">
                <a:solidFill>
                  <a:schemeClr val="tx1"/>
                </a:solidFill>
                <a:cs typeface="B Nazanin" pitchFamily="2" charset="-78"/>
              </a:rPr>
              <a:t>.</a:t>
            </a:r>
            <a:br>
              <a:rPr lang="fa-IR" sz="2800" b="1" dirty="0" smtClean="0">
                <a:solidFill>
                  <a:schemeClr val="tx1"/>
                </a:solidFill>
                <a:cs typeface="B Nazanin" pitchFamily="2" charset="-78"/>
              </a:rPr>
            </a:br>
            <a:r>
              <a:rPr lang="en-US" sz="2800" b="1" dirty="0" smtClean="0">
                <a:solidFill>
                  <a:schemeClr val="tx1"/>
                </a:solidFill>
                <a:cs typeface="B Nazanin" pitchFamily="2" charset="-78"/>
              </a:rPr>
              <a:t/>
            </a:r>
            <a:br>
              <a:rPr lang="en-US" sz="2800" b="1" dirty="0" smtClean="0">
                <a:solidFill>
                  <a:schemeClr val="tx1"/>
                </a:solidFill>
                <a:cs typeface="B Nazanin" pitchFamily="2" charset="-78"/>
              </a:rPr>
            </a:br>
            <a:r>
              <a:rPr lang="ar-SA" sz="2800" b="1" dirty="0" smtClean="0">
                <a:solidFill>
                  <a:schemeClr val="tx1"/>
                </a:solidFill>
                <a:cs typeface="B Nazanin" pitchFamily="2" charset="-78"/>
              </a:rPr>
              <a:t>حتما از جدول زمانبندی سوالات کنکور در</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fa-IR" sz="2800" b="1" dirty="0" smtClean="0">
                <a:solidFill>
                  <a:schemeClr val="tx1"/>
                </a:solidFill>
                <a:cs typeface="B Nazanin" pitchFamily="2" charset="-78"/>
              </a:rPr>
              <a:t>                            </a:t>
            </a:r>
            <a:r>
              <a:rPr lang="ar-SA" sz="2800" b="1" dirty="0" smtClean="0">
                <a:solidFill>
                  <a:schemeClr val="tx1"/>
                </a:solidFill>
                <a:cs typeface="B Nazanin" pitchFamily="2" charset="-78"/>
              </a:rPr>
              <a:t> رشته ی خودتان آگاهی کامل داشته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en-US" sz="2800" b="1" dirty="0" smtClean="0">
                <a:solidFill>
                  <a:schemeClr val="tx1"/>
                </a:solidFill>
                <a:cs typeface="B Nazanin" pitchFamily="2" charset="-78"/>
              </a:rPr>
              <a:t/>
            </a:r>
            <a:br>
              <a:rPr lang="en-US" sz="2800" b="1" dirty="0" smtClean="0">
                <a:solidFill>
                  <a:schemeClr val="tx1"/>
                </a:solidFill>
                <a:cs typeface="B Nazanin" pitchFamily="2" charset="-78"/>
              </a:rPr>
            </a:br>
            <a:r>
              <a:rPr lang="ar-SA" sz="2800" b="1" dirty="0" smtClean="0">
                <a:solidFill>
                  <a:schemeClr val="tx1"/>
                </a:solidFill>
                <a:cs typeface="B Nazanin" pitchFamily="2" charset="-78"/>
              </a:rPr>
              <a:t>ودر آزمونهای آزمایشی وقت خود را با توجه به آزمونهای متعدد ، </a:t>
            </a:r>
            <a:r>
              <a:rPr lang="fa-IR" sz="2800" b="1" dirty="0" smtClean="0">
                <a:solidFill>
                  <a:schemeClr val="tx1"/>
                </a:solidFill>
                <a:cs typeface="B Nazanin" pitchFamily="2" charset="-78"/>
              </a:rPr>
              <a:t> </a:t>
            </a:r>
            <a:br>
              <a:rPr lang="fa-IR" sz="2800" b="1" dirty="0" smtClean="0">
                <a:solidFill>
                  <a:schemeClr val="tx1"/>
                </a:solidFill>
                <a:cs typeface="B Nazanin" pitchFamily="2" charset="-78"/>
              </a:rPr>
            </a:br>
            <a:r>
              <a:rPr lang="fa-IR" sz="2800" b="1" dirty="0" smtClean="0">
                <a:solidFill>
                  <a:schemeClr val="tx1"/>
                </a:solidFill>
                <a:cs typeface="B Nazanin" pitchFamily="2" charset="-78"/>
              </a:rPr>
              <a:t>                                          </a:t>
            </a:r>
            <a:r>
              <a:rPr lang="ar-SA" sz="2800" b="1" dirty="0" smtClean="0">
                <a:solidFill>
                  <a:schemeClr val="tx1"/>
                </a:solidFill>
                <a:cs typeface="B Nazanin" pitchFamily="2" charset="-78"/>
              </a:rPr>
              <a:t>تنظیم نمایید .</a:t>
            </a:r>
            <a:r>
              <a:rPr lang="ar-SA" sz="2800" b="1" dirty="0" smtClean="0">
                <a:cs typeface="B Nazanin" pitchFamily="2" charset="-78"/>
              </a:rPr>
              <a:t/>
            </a:r>
            <a:br>
              <a:rPr lang="ar-SA" sz="2800" b="1" dirty="0" smtClean="0">
                <a:cs typeface="B Nazanin" pitchFamily="2" charset="-78"/>
              </a:rPr>
            </a:br>
            <a:r>
              <a:rPr lang="ar-SA" sz="2800" b="1" dirty="0" smtClean="0">
                <a:cs typeface="B Nazanin" pitchFamily="2" charset="-78"/>
              </a:rPr>
              <a:t/>
            </a:r>
            <a:br>
              <a:rPr lang="ar-SA" sz="2800" b="1" dirty="0" smtClean="0">
                <a:cs typeface="B Nazanin" pitchFamily="2" charset="-78"/>
              </a:rPr>
            </a:br>
            <a:endParaRPr lang="en-US" sz="2800" dirty="0">
              <a:cs typeface="B Nazanin" pitchFamily="2" charset="-78"/>
            </a:endParaRPr>
          </a:p>
        </p:txBody>
      </p:sp>
    </p:spTree>
  </p:cSld>
  <p:clrMapOvr>
    <a:masterClrMapping/>
  </p:clrMapOvr>
  <p:transition spd="slow">
    <p:newsflash/>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6083638"/>
          </a:xfrm>
        </p:spPr>
        <p:txBody>
          <a:bodyPr>
            <a:noAutofit/>
          </a:bodyPr>
          <a:lstStyle/>
          <a:p>
            <a:pPr algn="ctr" rtl="1"/>
            <a:r>
              <a:rPr lang="fa-IR" sz="4400" b="1" dirty="0" smtClean="0">
                <a:solidFill>
                  <a:srgbClr val="0070C0"/>
                </a:solidFill>
                <a:cs typeface="B Nazanin" pitchFamily="2" charset="-78"/>
              </a:rPr>
              <a:t>16- </a:t>
            </a:r>
            <a:r>
              <a:rPr lang="ar-SA" sz="4400" b="1" dirty="0" smtClean="0">
                <a:solidFill>
                  <a:srgbClr val="0070C0"/>
                </a:solidFill>
                <a:cs typeface="B Nazanin" pitchFamily="2" charset="-78"/>
              </a:rPr>
              <a:t>توجه به توزیع مباحث دروس </a:t>
            </a:r>
            <a:r>
              <a:rPr lang="en-US" sz="4400" dirty="0" smtClean="0">
                <a:solidFill>
                  <a:srgbClr val="0070C0"/>
                </a:solidFill>
                <a:cs typeface="B Nazanin" pitchFamily="2" charset="-78"/>
              </a:rPr>
              <a:t/>
            </a:r>
            <a:br>
              <a:rPr lang="en-US" sz="4400" dirty="0" smtClean="0">
                <a:solidFill>
                  <a:srgbClr val="0070C0"/>
                </a:solidFill>
                <a:cs typeface="B Nazanin" pitchFamily="2" charset="-78"/>
              </a:rPr>
            </a:br>
            <a:r>
              <a:rPr lang="ar-SA" sz="4400" b="1" dirty="0" smtClean="0">
                <a:solidFill>
                  <a:srgbClr val="0070C0"/>
                </a:solidFill>
                <a:cs typeface="B Nazanin" pitchFamily="2" charset="-78"/>
              </a:rPr>
              <a:t>در آزمون های سراسری سنوات گذشته </a:t>
            </a:r>
            <a:r>
              <a:rPr lang="en-US" sz="2800" dirty="0" smtClean="0">
                <a:cs typeface="B Nazanin" pitchFamily="2" charset="-78"/>
              </a:rPr>
              <a:t/>
            </a:r>
            <a:br>
              <a:rPr lang="en-US" sz="2800" dirty="0" smtClean="0">
                <a:cs typeface="B Nazanin" pitchFamily="2" charset="-78"/>
              </a:rPr>
            </a:br>
            <a:r>
              <a:rPr lang="ar-SA" sz="2800" b="1" dirty="0" smtClean="0">
                <a:cs typeface="B Nazanin" pitchFamily="2" charset="-78"/>
              </a:rPr>
              <a:t> </a:t>
            </a:r>
            <a:r>
              <a:rPr lang="en-US" sz="2800" dirty="0" smtClean="0">
                <a:cs typeface="B Nazanin" pitchFamily="2" charset="-78"/>
              </a:rPr>
              <a:t/>
            </a:r>
            <a:br>
              <a:rPr lang="en-US" sz="2800" dirty="0" smtClean="0">
                <a:cs typeface="B Nazanin" pitchFamily="2" charset="-78"/>
              </a:rPr>
            </a:br>
            <a:r>
              <a:rPr lang="ar-SA" sz="2800" b="1" dirty="0" smtClean="0">
                <a:solidFill>
                  <a:schemeClr val="tx1"/>
                </a:solidFill>
                <a:cs typeface="B Nazanin" pitchFamily="2" charset="-78"/>
              </a:rPr>
              <a:t>در خصوص توزیع سوالات از کتابهای درسی در کنکور سنوات گذشته جداولی تهیه شده</a:t>
            </a:r>
            <a:r>
              <a:rPr lang="fa-IR" sz="2800" b="1" dirty="0" smtClean="0">
                <a:solidFill>
                  <a:schemeClr val="tx1"/>
                </a:solidFill>
                <a:cs typeface="B Nazanin" pitchFamily="2" charset="-78"/>
              </a:rPr>
              <a:t> است.</a:t>
            </a:r>
            <a:br>
              <a:rPr lang="fa-IR" sz="2800" b="1" dirty="0" smtClean="0">
                <a:solidFill>
                  <a:schemeClr val="tx1"/>
                </a:solidFill>
                <a:cs typeface="B Nazanin" pitchFamily="2" charset="-78"/>
              </a:rPr>
            </a:b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ar-SA" sz="2800" b="1" dirty="0" smtClean="0">
                <a:solidFill>
                  <a:schemeClr val="tx1"/>
                </a:solidFill>
                <a:cs typeface="B Nazanin" pitchFamily="2" charset="-78"/>
              </a:rPr>
              <a:t>نگاهی به این جداول  می تواند شما را </a:t>
            </a:r>
            <a:r>
              <a:rPr lang="fa-IR" sz="2800" b="1" dirty="0" smtClean="0">
                <a:solidFill>
                  <a:schemeClr val="tx1"/>
                </a:solidFill>
                <a:cs typeface="B Nazanin" pitchFamily="2" charset="-78"/>
              </a:rPr>
              <a:t>تاحدودی </a:t>
            </a:r>
            <a:r>
              <a:rPr lang="ar-SA" sz="2800" b="1" dirty="0" smtClean="0">
                <a:solidFill>
                  <a:schemeClr val="tx1"/>
                </a:solidFill>
                <a:cs typeface="B Nazanin" pitchFamily="2" charset="-78"/>
              </a:rPr>
              <a:t>کمک نماید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اما توجه داشته باشید که این تنها ملاک نیست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ar-SA" sz="2800" b="1" dirty="0" smtClean="0">
                <a:solidFill>
                  <a:schemeClr val="tx1"/>
                </a:solidFill>
                <a:cs typeface="B Nazanin" pitchFamily="2" charset="-78"/>
              </a:rPr>
              <a:t>و سوالات کنکور می تواند،</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 از هر قسمت منابع و کتب درسی طراحی گردد . </a:t>
            </a:r>
            <a:r>
              <a:rPr lang="en-US" sz="2800" dirty="0" smtClean="0">
                <a:solidFill>
                  <a:schemeClr val="tx1"/>
                </a:solidFill>
                <a:cs typeface="B Nazanin" pitchFamily="2" charset="-78"/>
              </a:rPr>
              <a:t/>
            </a:r>
            <a:br>
              <a:rPr lang="en-US" sz="2800" dirty="0" smtClean="0">
                <a:solidFill>
                  <a:schemeClr val="tx1"/>
                </a:solidFill>
                <a:cs typeface="B Nazanin" pitchFamily="2" charset="-78"/>
              </a:rPr>
            </a:br>
            <a:endParaRPr lang="en-US" sz="2800" dirty="0">
              <a:solidFill>
                <a:schemeClr val="tx1"/>
              </a:solidFill>
              <a:cs typeface="B Nazanin" pitchFamily="2" charset="-78"/>
            </a:endParaRPr>
          </a:p>
        </p:txBody>
      </p:sp>
    </p:spTree>
  </p:cSld>
  <p:clrMapOvr>
    <a:masterClrMapping/>
  </p:clrMapOvr>
  <p:transition spd="slow">
    <p:checke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28" y="285728"/>
            <a:ext cx="7498080" cy="5726448"/>
          </a:xfrm>
        </p:spPr>
        <p:txBody>
          <a:bodyPr>
            <a:noAutofit/>
          </a:bodyPr>
          <a:lstStyle/>
          <a:p>
            <a:pPr algn="ctr" rtl="1"/>
            <a:r>
              <a:rPr lang="fa-IR" sz="4000" b="1" dirty="0" smtClean="0">
                <a:solidFill>
                  <a:srgbClr val="0070C0"/>
                </a:solidFill>
                <a:cs typeface="B Nazanin" pitchFamily="2" charset="-78"/>
              </a:rPr>
              <a:t>17- </a:t>
            </a:r>
            <a:r>
              <a:rPr lang="ar-SA" sz="4000" b="1" dirty="0" smtClean="0">
                <a:solidFill>
                  <a:srgbClr val="0070C0"/>
                </a:solidFill>
                <a:cs typeface="B Nazanin" pitchFamily="2" charset="-78"/>
              </a:rPr>
              <a:t>اطلاع از ضوابط ، اصطلاحات و شرایط </a:t>
            </a:r>
            <a:r>
              <a:rPr lang="fa-IR" sz="4000" b="1" dirty="0" smtClean="0">
                <a:solidFill>
                  <a:srgbClr val="0070C0"/>
                </a:solidFill>
                <a:cs typeface="B Nazanin" pitchFamily="2" charset="-78"/>
              </a:rPr>
              <a:t/>
            </a:r>
            <a:br>
              <a:rPr lang="fa-IR" sz="4000" b="1" dirty="0" smtClean="0">
                <a:solidFill>
                  <a:srgbClr val="0070C0"/>
                </a:solidFill>
                <a:cs typeface="B Nazanin" pitchFamily="2" charset="-78"/>
              </a:rPr>
            </a:br>
            <a:r>
              <a:rPr lang="ar-SA" sz="4000" b="1" dirty="0" smtClean="0">
                <a:solidFill>
                  <a:srgbClr val="0070C0"/>
                </a:solidFill>
                <a:cs typeface="B Nazanin" pitchFamily="2" charset="-78"/>
              </a:rPr>
              <a:t>برگزاری آزمون سراسری </a:t>
            </a:r>
            <a:r>
              <a:rPr lang="fa-IR" sz="3600" b="1" dirty="0" smtClean="0">
                <a:solidFill>
                  <a:srgbClr val="00B050"/>
                </a:solidFill>
                <a:cs typeface="B Nazanin" pitchFamily="2" charset="-78"/>
              </a:rPr>
              <a:t/>
            </a:r>
            <a:br>
              <a:rPr lang="fa-IR" sz="3600" b="1" dirty="0" smtClean="0">
                <a:solidFill>
                  <a:srgbClr val="00B050"/>
                </a:solidFill>
                <a:cs typeface="B Nazanin" pitchFamily="2" charset="-78"/>
              </a:rPr>
            </a:br>
            <a:r>
              <a:rPr lang="en-US" sz="2800" dirty="0" smtClean="0">
                <a:cs typeface="B Nazanin" pitchFamily="2" charset="-78"/>
              </a:rPr>
              <a:t/>
            </a:r>
            <a:br>
              <a:rPr lang="en-US" sz="2800" dirty="0" smtClean="0">
                <a:cs typeface="B Nazanin" pitchFamily="2" charset="-78"/>
              </a:rPr>
            </a:br>
            <a:r>
              <a:rPr lang="ar-SA" sz="2800" b="1" dirty="0" smtClean="0">
                <a:solidFill>
                  <a:schemeClr val="tx1"/>
                </a:solidFill>
                <a:cs typeface="B Nazanin" pitchFamily="2" charset="-78"/>
              </a:rPr>
              <a:t>مطالعه کامل دفترچه های سازمان سنجش و آشنایی با : </a:t>
            </a: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نوع پذیرش دانشجو در دانشگاههای کشور، </a:t>
            </a: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رتبه، سهمیه، </a:t>
            </a: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نمره کل، زیرگروهها،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رشته های متمرکز و غیر متمرکز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ar-SA" sz="2800" b="1" dirty="0" smtClean="0">
                <a:solidFill>
                  <a:schemeClr val="tx1"/>
                </a:solidFill>
                <a:cs typeface="B Nazanin" pitchFamily="2" charset="-78"/>
              </a:rPr>
              <a:t> ضوابط اختصاصی بورسیه ها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ضرایب دروس و ....</a:t>
            </a:r>
            <a:endParaRPr lang="en-US" sz="2800" dirty="0">
              <a:solidFill>
                <a:schemeClr val="tx1"/>
              </a:solidFill>
              <a:cs typeface="B Nazanin" pitchFamily="2" charset="-78"/>
            </a:endParaRPr>
          </a:p>
        </p:txBody>
      </p:sp>
    </p:spTree>
  </p:cSld>
  <p:clrMapOvr>
    <a:masterClrMapping/>
  </p:clrMapOvr>
  <p:transition spd="slow">
    <p:zoom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20773438">
            <a:off x="239972" y="419072"/>
            <a:ext cx="8711164" cy="5297502"/>
          </a:xfrm>
        </p:spPr>
        <p:txBody>
          <a:bodyPr>
            <a:normAutofit/>
          </a:bodyPr>
          <a:lstStyle/>
          <a:p>
            <a:pPr algn="r"/>
            <a:r>
              <a:rPr lang="fa-IR" sz="2800" b="1" dirty="0" smtClean="0">
                <a:cs typeface="B Nazanin" pitchFamily="2" charset="-78"/>
              </a:rPr>
              <a:t>این پاورپوینت با استفاده از تجربیات نگاشته شده </a:t>
            </a:r>
            <a:br>
              <a:rPr lang="fa-IR" sz="2800" b="1" dirty="0" smtClean="0">
                <a:cs typeface="B Nazanin" pitchFamily="2" charset="-78"/>
              </a:rPr>
            </a:br>
            <a:r>
              <a:rPr lang="fa-IR" sz="2800" b="1" dirty="0" smtClean="0">
                <a:cs typeface="B Nazanin" pitchFamily="2" charset="-78"/>
              </a:rPr>
              <a:t>دانش آموزان موفق کنکوری در سنوات </a:t>
            </a:r>
            <a:r>
              <a:rPr lang="fa-IR" sz="2800" b="1" smtClean="0">
                <a:cs typeface="B Nazanin" pitchFamily="2" charset="-78"/>
              </a:rPr>
              <a:t>گذشته وهمچنین </a:t>
            </a:r>
            <a:r>
              <a:rPr lang="fa-IR" sz="2800" b="1" smtClean="0">
                <a:cs typeface="B Nazanin" pitchFamily="2" charset="-78"/>
              </a:rPr>
              <a:t>مطالب </a:t>
            </a:r>
            <a:br>
              <a:rPr lang="fa-IR" sz="2800" b="1" smtClean="0">
                <a:cs typeface="B Nazanin" pitchFamily="2" charset="-78"/>
              </a:rPr>
            </a:br>
            <a:r>
              <a:rPr lang="fa-IR" sz="2800" b="1" smtClean="0">
                <a:cs typeface="B Nazanin" pitchFamily="2" charset="-78"/>
              </a:rPr>
              <a:t>جناب </a:t>
            </a:r>
            <a:r>
              <a:rPr lang="fa-IR" sz="2800" b="1" smtClean="0">
                <a:cs typeface="B Nazanin" pitchFamily="2" charset="-78"/>
              </a:rPr>
              <a:t>آقای رزاق خواجه زاده ((مشاور مجرب در امر کنکور ))تهیه </a:t>
            </a:r>
            <a:r>
              <a:rPr lang="fa-IR" sz="2800" b="1" dirty="0" smtClean="0">
                <a:cs typeface="B Nazanin" pitchFamily="2" charset="-78"/>
              </a:rPr>
              <a:t/>
            </a:r>
            <a:br>
              <a:rPr lang="fa-IR" sz="2800" b="1" dirty="0" smtClean="0">
                <a:cs typeface="B Nazanin" pitchFamily="2" charset="-78"/>
              </a:rPr>
            </a:br>
            <a:r>
              <a:rPr lang="fa-IR" sz="2800" b="1" dirty="0" smtClean="0">
                <a:cs typeface="B Nazanin" pitchFamily="2" charset="-78"/>
              </a:rPr>
              <a:t>شده است . </a:t>
            </a:r>
            <a:br>
              <a:rPr lang="fa-IR" sz="2800" b="1" dirty="0" smtClean="0">
                <a:cs typeface="B Nazanin" pitchFamily="2" charset="-78"/>
              </a:rPr>
            </a:br>
            <a:r>
              <a:rPr lang="fa-IR" sz="2800" b="1" dirty="0" smtClean="0">
                <a:cs typeface="B Nazanin" pitchFamily="2" charset="-78"/>
              </a:rPr>
              <a:t>امید است : شما عزیزانی که کنکور را پیش رو دارید ، با استفاده مفید و به جا از این تجربیات کسب شده ، </a:t>
            </a:r>
            <a:br>
              <a:rPr lang="fa-IR" sz="2800" b="1" dirty="0" smtClean="0">
                <a:cs typeface="B Nazanin" pitchFamily="2" charset="-78"/>
              </a:rPr>
            </a:br>
            <a:r>
              <a:rPr lang="fa-IR" sz="2800" b="1" dirty="0" smtClean="0">
                <a:cs typeface="B Nazanin" pitchFamily="2" charset="-78"/>
              </a:rPr>
              <a:t>به اهداف عالی و متعالی خود ، دست پیدا نمایید . </a:t>
            </a:r>
            <a:br>
              <a:rPr lang="fa-IR" sz="2800" b="1" dirty="0" smtClean="0">
                <a:cs typeface="B Nazanin" pitchFamily="2" charset="-78"/>
              </a:rPr>
            </a:br>
            <a:r>
              <a:rPr lang="fa-IR" sz="2800" b="1" dirty="0" smtClean="0">
                <a:cs typeface="B Nazanin" pitchFamily="2" charset="-78"/>
              </a:rPr>
              <a:t>                                                                          انشاا......</a:t>
            </a:r>
            <a:r>
              <a:rPr lang="en-US" sz="2800" dirty="0" smtClean="0"/>
              <a:t/>
            </a:r>
            <a:br>
              <a:rPr lang="en-US" sz="2800" dirty="0" smtClean="0"/>
            </a:br>
            <a:endParaRPr lang="en-US" sz="2800" dirty="0"/>
          </a:p>
        </p:txBody>
      </p:sp>
    </p:spTree>
  </p:cSld>
  <p:clrMapOvr>
    <a:masterClrMapping/>
  </p:clrMapOvr>
  <p:transition spd="slow">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5726448"/>
          </a:xfrm>
        </p:spPr>
        <p:txBody>
          <a:bodyPr>
            <a:noAutofit/>
          </a:bodyPr>
          <a:lstStyle/>
          <a:p>
            <a:pPr algn="ctr" rtl="1"/>
            <a:r>
              <a:rPr lang="ar-SA" sz="2800" b="1" dirty="0" smtClean="0">
                <a:cs typeface="B Nazanin" pitchFamily="2" charset="-78"/>
              </a:rPr>
              <a:t/>
            </a:r>
            <a:br>
              <a:rPr lang="ar-SA" sz="2800" b="1" dirty="0" smtClean="0">
                <a:cs typeface="B Nazanin" pitchFamily="2" charset="-78"/>
              </a:rPr>
            </a:br>
            <a:r>
              <a:rPr lang="ar-SA" sz="2800" b="1" dirty="0" smtClean="0">
                <a:cs typeface="B Nazanin" pitchFamily="2" charset="-78"/>
              </a:rPr>
              <a:t> </a:t>
            </a:r>
            <a:r>
              <a:rPr lang="fa-IR" sz="4800" b="1" dirty="0" smtClean="0">
                <a:solidFill>
                  <a:srgbClr val="0070C0"/>
                </a:solidFill>
                <a:cs typeface="B Nazanin" pitchFamily="2" charset="-78"/>
              </a:rPr>
              <a:t>18-لز</a:t>
            </a:r>
            <a:r>
              <a:rPr lang="ar-SA" sz="4800" b="1" dirty="0" smtClean="0">
                <a:solidFill>
                  <a:srgbClr val="0070C0"/>
                </a:solidFill>
                <a:cs typeface="B Nazanin" pitchFamily="2" charset="-78"/>
              </a:rPr>
              <a:t>وم توجه به کارنامه ی علمی </a:t>
            </a:r>
            <a:r>
              <a:rPr lang="fa-IR" sz="4800" b="1" dirty="0" smtClean="0">
                <a:solidFill>
                  <a:srgbClr val="0070C0"/>
                </a:solidFill>
                <a:cs typeface="B Nazanin" pitchFamily="2" charset="-78"/>
              </a:rPr>
              <a:t/>
            </a:r>
            <a:br>
              <a:rPr lang="fa-IR" sz="4800" b="1" dirty="0" smtClean="0">
                <a:solidFill>
                  <a:srgbClr val="0070C0"/>
                </a:solidFill>
                <a:cs typeface="B Nazanin" pitchFamily="2" charset="-78"/>
              </a:rPr>
            </a:br>
            <a:r>
              <a:rPr lang="ar-SA" sz="4800" b="1" dirty="0" smtClean="0">
                <a:solidFill>
                  <a:srgbClr val="0070C0"/>
                </a:solidFill>
                <a:cs typeface="B Nazanin" pitchFamily="2" charset="-78"/>
              </a:rPr>
              <a:t>داوطلبان سنوات گذشته</a:t>
            </a:r>
            <a:r>
              <a:rPr lang="fa-IR" sz="3600" b="1" dirty="0" smtClean="0">
                <a:solidFill>
                  <a:srgbClr val="00B050"/>
                </a:solidFill>
                <a:cs typeface="B Nazanin" pitchFamily="2" charset="-78"/>
              </a:rPr>
              <a:t/>
            </a:r>
            <a:br>
              <a:rPr lang="fa-IR" sz="3600" b="1" dirty="0" smtClean="0">
                <a:solidFill>
                  <a:srgbClr val="00B050"/>
                </a:solidFill>
                <a:cs typeface="B Nazanin" pitchFamily="2" charset="-78"/>
              </a:rPr>
            </a:br>
            <a:r>
              <a:rPr lang="en-US" sz="2800" dirty="0" smtClean="0">
                <a:cs typeface="B Nazanin" pitchFamily="2" charset="-78"/>
              </a:rPr>
              <a:t/>
            </a:r>
            <a:br>
              <a:rPr lang="en-US" sz="2800" dirty="0" smtClean="0">
                <a:cs typeface="B Nazanin" pitchFamily="2" charset="-78"/>
              </a:rPr>
            </a:br>
            <a:r>
              <a:rPr lang="ar-SA" sz="2800" b="1" dirty="0" smtClean="0">
                <a:solidFill>
                  <a:schemeClr val="tx1"/>
                </a:solidFill>
                <a:cs typeface="B Nazanin" pitchFamily="2" charset="-78"/>
              </a:rPr>
              <a:t>مطالعه دقیق کارنامه ها و توجه به مواردی چون:</a:t>
            </a: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درصد دروس زده شده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ar-SA" sz="2800" b="1" dirty="0" smtClean="0">
                <a:solidFill>
                  <a:schemeClr val="tx1"/>
                </a:solidFill>
                <a:cs typeface="B Nazanin" pitchFamily="2" charset="-78"/>
              </a:rPr>
              <a:t>   تراز کسب شده</a:t>
            </a:r>
            <a:r>
              <a:rPr lang="fa-IR" sz="2800" b="1" dirty="0" smtClean="0">
                <a:solidFill>
                  <a:schemeClr val="tx1"/>
                </a:solidFill>
                <a:cs typeface="B Nazanin" pitchFamily="2" charset="-78"/>
              </a:rPr>
              <a:t> و</a:t>
            </a:r>
            <a:r>
              <a:rPr lang="ar-SA" sz="2800" b="1" dirty="0" smtClean="0">
                <a:solidFill>
                  <a:schemeClr val="tx1"/>
                </a:solidFill>
                <a:cs typeface="B Nazanin" pitchFamily="2" charset="-78"/>
              </a:rPr>
              <a:t> تراز زیرگروه های رشته مربوطه </a:t>
            </a:r>
            <a:r>
              <a:rPr lang="fa-IR" sz="2800" b="1" dirty="0" smtClean="0">
                <a:solidFill>
                  <a:schemeClr val="tx1"/>
                </a:solidFill>
                <a:cs typeface="B Nazanin" pitchFamily="2" charset="-78"/>
              </a:rPr>
              <a:t>   </a:t>
            </a:r>
            <a:br>
              <a:rPr lang="fa-IR" sz="2800" b="1" dirty="0" smtClean="0">
                <a:solidFill>
                  <a:schemeClr val="tx1"/>
                </a:solidFill>
                <a:cs typeface="B Nazanin" pitchFamily="2" charset="-78"/>
              </a:rPr>
            </a:br>
            <a:r>
              <a:rPr lang="fa-IR" sz="2800" b="1" dirty="0" smtClean="0">
                <a:solidFill>
                  <a:schemeClr val="tx1"/>
                </a:solidFill>
                <a:cs typeface="B Nazanin" pitchFamily="2" charset="-78"/>
              </a:rPr>
              <a:t>             </a:t>
            </a:r>
            <a:r>
              <a:rPr lang="ar-SA" sz="2800" b="1" dirty="0" smtClean="0">
                <a:solidFill>
                  <a:schemeClr val="tx1"/>
                </a:solidFill>
                <a:cs typeface="B Nazanin" pitchFamily="2" charset="-78"/>
              </a:rPr>
              <a:t>معدل کتبی نهایی </a:t>
            </a: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شهر و دانشگاه پذیرفته شده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ar-SA" sz="2800" b="1" dirty="0" smtClean="0">
                <a:solidFill>
                  <a:schemeClr val="tx1"/>
                </a:solidFill>
                <a:cs typeface="B Nazanin" pitchFamily="2" charset="-78"/>
              </a:rPr>
              <a:t>نوع سهمیه و منطقه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ar-SA" sz="2800" b="1" dirty="0" smtClean="0">
                <a:solidFill>
                  <a:schemeClr val="tx1"/>
                </a:solidFill>
                <a:cs typeface="B Nazanin" pitchFamily="2" charset="-78"/>
              </a:rPr>
              <a:t> تعداد شرکت کنندگان در سهمیه های مختلف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fa-IR" sz="2800" b="1" dirty="0" smtClean="0">
                <a:solidFill>
                  <a:schemeClr val="tx1"/>
                </a:solidFill>
                <a:cs typeface="B Nazanin" pitchFamily="2" charset="-78"/>
              </a:rPr>
              <a:t>و.......</a:t>
            </a:r>
            <a:r>
              <a:rPr lang="en-US" sz="2800" dirty="0" smtClean="0">
                <a:cs typeface="B Nazanin" pitchFamily="2" charset="-78"/>
              </a:rPr>
              <a:t/>
            </a:r>
            <a:br>
              <a:rPr lang="en-US" sz="2800" dirty="0" smtClean="0">
                <a:cs typeface="B Nazanin" pitchFamily="2" charset="-78"/>
              </a:rPr>
            </a:br>
            <a:endParaRPr lang="en-US" sz="2800" dirty="0">
              <a:cs typeface="B Nazanin" pitchFamily="2" charset="-78"/>
            </a:endParaRPr>
          </a:p>
        </p:txBody>
      </p:sp>
    </p:spTree>
  </p:cSld>
  <p:clrMapOvr>
    <a:masterClrMapping/>
  </p:clrMapOvr>
  <p:transition spd="slow">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6155076"/>
          </a:xfrm>
        </p:spPr>
        <p:txBody>
          <a:bodyPr>
            <a:noAutofit/>
          </a:bodyPr>
          <a:lstStyle/>
          <a:p>
            <a:pPr algn="r" rtl="1"/>
            <a:r>
              <a:rPr lang="fa-IR" sz="3600" b="1" dirty="0" smtClean="0">
                <a:solidFill>
                  <a:srgbClr val="00B050"/>
                </a:solidFill>
                <a:cs typeface="B Nazanin" pitchFamily="2" charset="-78"/>
              </a:rPr>
              <a:t>                </a:t>
            </a:r>
            <a:r>
              <a:rPr lang="fa-IR" sz="5400" b="1" dirty="0" smtClean="0">
                <a:solidFill>
                  <a:srgbClr val="0070C0"/>
                </a:solidFill>
                <a:cs typeface="B Nazanin" pitchFamily="2" charset="-78"/>
              </a:rPr>
              <a:t>19- </a:t>
            </a:r>
            <a:r>
              <a:rPr lang="ar-SA" sz="5400" b="1" dirty="0" smtClean="0">
                <a:solidFill>
                  <a:srgbClr val="0070C0"/>
                </a:solidFill>
                <a:cs typeface="B Nazanin" pitchFamily="2" charset="-78"/>
              </a:rPr>
              <a:t>انتخاب رشته </a:t>
            </a:r>
            <a:r>
              <a:rPr lang="ar-SA" sz="2800" b="1" dirty="0" smtClean="0">
                <a:cs typeface="B Nazanin" pitchFamily="2" charset="-78"/>
              </a:rPr>
              <a:t/>
            </a:r>
            <a:br>
              <a:rPr lang="ar-SA" sz="2800" b="1" dirty="0" smtClean="0">
                <a:cs typeface="B Nazanin" pitchFamily="2" charset="-78"/>
              </a:rPr>
            </a:br>
            <a:r>
              <a:rPr lang="ar-SA" sz="2800" b="1" dirty="0" smtClean="0">
                <a:solidFill>
                  <a:schemeClr val="tx1"/>
                </a:solidFill>
                <a:cs typeface="B Nazanin" pitchFamily="2" charset="-78"/>
              </a:rPr>
              <a:t>ودر نهایت پس از برگزاری کنکور</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ar-SA" sz="2800" b="1" dirty="0" smtClean="0">
                <a:solidFill>
                  <a:schemeClr val="tx1"/>
                </a:solidFill>
                <a:cs typeface="B Nazanin" pitchFamily="2" charset="-78"/>
              </a:rPr>
              <a:t>جهت انتخاب رشته علاوه بر مطالعه ی کامل دفترچه های راهنمای سازمان سنجش </a:t>
            </a: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با افراد ذیصلاح </a:t>
            </a:r>
            <a:r>
              <a:rPr lang="fa-IR" sz="2800" b="1" dirty="0" smtClean="0">
                <a:solidFill>
                  <a:schemeClr val="tx1"/>
                </a:solidFill>
                <a:cs typeface="B Nazanin" pitchFamily="2" charset="-78"/>
              </a:rPr>
              <a:t>و مشاوران مجرب </a:t>
            </a:r>
            <a:r>
              <a:rPr lang="ar-SA" sz="2800" b="1" dirty="0" smtClean="0">
                <a:solidFill>
                  <a:schemeClr val="tx1"/>
                </a:solidFill>
                <a:cs typeface="B Nazanin" pitchFamily="2" charset="-78"/>
              </a:rPr>
              <a:t>مشورت کنید.</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ar-SA" sz="2800" b="1" dirty="0" smtClean="0">
                <a:solidFill>
                  <a:schemeClr val="tx1"/>
                </a:solidFill>
                <a:cs typeface="B Nazanin" pitchFamily="2" charset="-78"/>
              </a:rPr>
              <a:t> </a:t>
            </a: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انتخاب رشته برای کسانی که رتبه های پایین تری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ar-SA" sz="2800" b="1" dirty="0" smtClean="0">
                <a:solidFill>
                  <a:schemeClr val="tx1"/>
                </a:solidFill>
                <a:cs typeface="B Nazanin" pitchFamily="2" charset="-78"/>
              </a:rPr>
              <a:t>کسب می کنند کار ساده تری است </a:t>
            </a: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اما هر چه رتبه ی شما بالاتر باشد</a:t>
            </a:r>
            <a:r>
              <a:rPr lang="fa-IR" sz="2800" b="1" dirty="0" smtClean="0">
                <a:solidFill>
                  <a:schemeClr val="tx1"/>
                </a:solidFill>
                <a:cs typeface="B Nazanin" pitchFamily="2" charset="-78"/>
              </a:rPr>
              <a:t>،</a:t>
            </a:r>
            <a:r>
              <a:rPr lang="en-US" sz="2800" dirty="0" smtClean="0">
                <a:solidFill>
                  <a:schemeClr val="tx1"/>
                </a:solidFill>
                <a:cs typeface="B Nazanin" pitchFamily="2" charset="-78"/>
              </a:rPr>
              <a:t/>
            </a:r>
            <a:br>
              <a:rPr lang="en-US" sz="2800" dirty="0" smtClean="0">
                <a:solidFill>
                  <a:schemeClr val="tx1"/>
                </a:solidFill>
                <a:cs typeface="B Nazanin" pitchFamily="2" charset="-78"/>
              </a:rPr>
            </a:br>
            <a:r>
              <a:rPr lang="ar-SA" sz="2800" b="1" dirty="0" smtClean="0">
                <a:solidFill>
                  <a:schemeClr val="tx1"/>
                </a:solidFill>
                <a:cs typeface="B Nazanin" pitchFamily="2" charset="-78"/>
              </a:rPr>
              <a:t> باید در انتخاب رشته دقت بیشتری کنید.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fa-IR" sz="2800" b="1" dirty="0" smtClean="0">
                <a:solidFill>
                  <a:schemeClr val="tx1"/>
                </a:solidFill>
                <a:cs typeface="B Nazanin" pitchFamily="2" charset="-78"/>
              </a:rPr>
              <a:t>نرم افزارهای انتخاب رشته سازمان سنجش </a:t>
            </a:r>
            <a:br>
              <a:rPr lang="fa-IR" sz="2800" b="1" dirty="0" smtClean="0">
                <a:solidFill>
                  <a:schemeClr val="tx1"/>
                </a:solidFill>
                <a:cs typeface="B Nazanin" pitchFamily="2" charset="-78"/>
              </a:rPr>
            </a:br>
            <a:r>
              <a:rPr lang="fa-IR" sz="2800" b="1" dirty="0" smtClean="0">
                <a:solidFill>
                  <a:schemeClr val="tx1"/>
                </a:solidFill>
                <a:cs typeface="B Nazanin" pitchFamily="2" charset="-78"/>
              </a:rPr>
              <a:t>و همچنین آموزش و پرورش </a:t>
            </a:r>
            <a:br>
              <a:rPr lang="fa-IR" sz="2800" b="1" dirty="0" smtClean="0">
                <a:solidFill>
                  <a:schemeClr val="tx1"/>
                </a:solidFill>
                <a:cs typeface="B Nazanin" pitchFamily="2" charset="-78"/>
              </a:rPr>
            </a:br>
            <a:r>
              <a:rPr lang="fa-IR" sz="2800" b="1" dirty="0" smtClean="0">
                <a:solidFill>
                  <a:schemeClr val="tx1"/>
                </a:solidFill>
                <a:cs typeface="B Nazanin" pitchFamily="2" charset="-78"/>
              </a:rPr>
              <a:t>در این خصوص کمک شایان توجهی به شما می نمایند . </a:t>
            </a:r>
            <a:r>
              <a:rPr lang="ar-SA" sz="2800" b="1" dirty="0" smtClean="0">
                <a:cs typeface="B Nazanin" pitchFamily="2" charset="-78"/>
              </a:rPr>
              <a:t/>
            </a:r>
            <a:br>
              <a:rPr lang="ar-SA" sz="2800" b="1" dirty="0" smtClean="0">
                <a:cs typeface="B Nazanin" pitchFamily="2" charset="-78"/>
              </a:rPr>
            </a:br>
            <a:endParaRPr lang="en-US" sz="2800" dirty="0">
              <a:cs typeface="B Nazanin" pitchFamily="2" charset="-78"/>
            </a:endParaRPr>
          </a:p>
        </p:txBody>
      </p:sp>
    </p:spTree>
  </p:cSld>
  <p:clrMapOvr>
    <a:masterClrMapping/>
  </p:clrMapOvr>
  <p:transition spd="slow">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Tulips.jpg"/>
          <p:cNvPicPr>
            <a:picLocks noGrp="1" noChangeAspect="1"/>
          </p:cNvPicPr>
          <p:nvPr>
            <p:ph idx="1"/>
          </p:nvPr>
        </p:nvPicPr>
        <p:blipFill>
          <a:blip r:embed="rId2" cstate="print"/>
          <a:stretch>
            <a:fillRect/>
          </a:stretch>
        </p:blipFill>
        <p:spPr>
          <a:xfrm>
            <a:off x="1554692" y="1481138"/>
            <a:ext cx="6034616" cy="4525962"/>
          </a:xfrm>
        </p:spPr>
      </p:pic>
      <p:sp>
        <p:nvSpPr>
          <p:cNvPr id="3" name="Title 2"/>
          <p:cNvSpPr>
            <a:spLocks noGrp="1"/>
          </p:cNvSpPr>
          <p:nvPr>
            <p:ph type="title"/>
          </p:nvPr>
        </p:nvSpPr>
        <p:spPr/>
        <p:txBody>
          <a:bodyPr>
            <a:normAutofit/>
          </a:bodyPr>
          <a:lstStyle/>
          <a:p>
            <a:pPr algn="ctr"/>
            <a:r>
              <a:rPr lang="fa-IR" sz="3200" dirty="0" smtClean="0">
                <a:cs typeface="B Nazanin" pitchFamily="2" charset="-78"/>
              </a:rPr>
              <a:t>همواره در تمامی مراحل زندگیتان موفق و پیروز باشید . </a:t>
            </a:r>
            <a:endParaRPr lang="en-US" sz="3200" dirty="0">
              <a:cs typeface="B Nazanin" pitchFamily="2" charset="-78"/>
            </a:endParaRPr>
          </a:p>
        </p:txBody>
      </p:sp>
    </p:spTree>
  </p:cSld>
  <p:clrMapOvr>
    <a:masterClrMapping/>
  </p:clrMapOvr>
  <p:transition spd="slow">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642918"/>
            <a:ext cx="8215370" cy="6001643"/>
          </a:xfrm>
          <a:prstGeom prst="rect">
            <a:avLst/>
          </a:prstGeom>
        </p:spPr>
        <p:txBody>
          <a:bodyPr wrap="square">
            <a:spAutoFit/>
          </a:bodyPr>
          <a:lstStyle/>
          <a:p>
            <a:pPr algn="r"/>
            <a:r>
              <a:rPr lang="ar-SA" sz="4800" b="1" dirty="0" smtClean="0">
                <a:solidFill>
                  <a:srgbClr val="0070C0"/>
                </a:solidFill>
                <a:cs typeface="B Nazanin" pitchFamily="2" charset="-78"/>
              </a:rPr>
              <a:t>1- توکل بر خدا : </a:t>
            </a:r>
            <a:endParaRPr lang="en-US" sz="4800" b="1" dirty="0" smtClean="0">
              <a:solidFill>
                <a:srgbClr val="0070C0"/>
              </a:solidFill>
              <a:cs typeface="B Nazanin" pitchFamily="2" charset="-78"/>
            </a:endParaRPr>
          </a:p>
          <a:p>
            <a:pPr algn="r"/>
            <a:r>
              <a:rPr lang="ar-SA" sz="2800" b="1" dirty="0" smtClean="0">
                <a:cs typeface="B Nazanin" pitchFamily="2" charset="-78"/>
              </a:rPr>
              <a:t>توکل یعنی اینکه تلاش و کوششت را بکن </a:t>
            </a:r>
            <a:endParaRPr lang="fa-IR" sz="2800" b="1" dirty="0" smtClean="0">
              <a:cs typeface="B Nazanin" pitchFamily="2" charset="-78"/>
            </a:endParaRPr>
          </a:p>
          <a:p>
            <a:pPr algn="ctr"/>
            <a:r>
              <a:rPr lang="ar-SA" sz="2800" b="1" dirty="0" smtClean="0">
                <a:cs typeface="B Nazanin" pitchFamily="2" charset="-78"/>
              </a:rPr>
              <a:t>و تدبیر امور را به خدا بسپار. </a:t>
            </a:r>
            <a:endParaRPr lang="en-US" sz="2800" b="1" dirty="0" smtClean="0">
              <a:cs typeface="B Nazanin" pitchFamily="2" charset="-78"/>
            </a:endParaRPr>
          </a:p>
          <a:p>
            <a:pPr algn="r"/>
            <a:endParaRPr lang="fa-IR" sz="2800" b="1" dirty="0" smtClean="0">
              <a:cs typeface="B Nazanin" pitchFamily="2" charset="-78"/>
            </a:endParaRPr>
          </a:p>
          <a:p>
            <a:pPr algn="r"/>
            <a:r>
              <a:rPr lang="ar-SA" sz="2800" b="1" dirty="0" smtClean="0">
                <a:cs typeface="B Nazanin" pitchFamily="2" charset="-78"/>
              </a:rPr>
              <a:t>قرآن کریم می فرماید: </a:t>
            </a:r>
            <a:r>
              <a:rPr lang="ar-SA" sz="3200" b="1" dirty="0" smtClean="0">
                <a:cs typeface="2  Davat" pitchFamily="2" charset="-78"/>
              </a:rPr>
              <a:t>«إنَّ اٌللهَ يُحِبُّ اٌلْمٌتَوَكِّلِينَ.» </a:t>
            </a:r>
            <a:endParaRPr lang="fa-IR" sz="2800" b="1" dirty="0" smtClean="0">
              <a:cs typeface="2  Davat" pitchFamily="2" charset="-78"/>
            </a:endParaRPr>
          </a:p>
          <a:p>
            <a:pPr algn="ctr"/>
            <a:r>
              <a:rPr lang="ar-SA" sz="2800" b="1" dirty="0" smtClean="0">
                <a:cs typeface="B Nazanin" pitchFamily="2" charset="-78"/>
              </a:rPr>
              <a:t>خداوند توکل کنندگان را دوست دارد. </a:t>
            </a:r>
            <a:endParaRPr lang="fa-IR" sz="2800" b="1" dirty="0" smtClean="0">
              <a:cs typeface="B Nazanin" pitchFamily="2" charset="-78"/>
            </a:endParaRPr>
          </a:p>
          <a:p>
            <a:pPr algn="r"/>
            <a:r>
              <a:rPr lang="fa-IR" sz="2800" b="1" dirty="0" smtClean="0">
                <a:cs typeface="B Nazanin" pitchFamily="2" charset="-78"/>
              </a:rPr>
              <a:t>ب</a:t>
            </a:r>
            <a:r>
              <a:rPr lang="ar-SA" sz="2800" b="1" dirty="0" smtClean="0">
                <a:cs typeface="B Nazanin" pitchFamily="2" charset="-78"/>
              </a:rPr>
              <a:t>ه هر حال با هر توانایی که دارید به خدا توکل کنید</a:t>
            </a:r>
            <a:endParaRPr lang="en-US" sz="2800" b="1" dirty="0" smtClean="0">
              <a:cs typeface="B Nazanin" pitchFamily="2" charset="-78"/>
            </a:endParaRPr>
          </a:p>
          <a:p>
            <a:pPr algn="r"/>
            <a:endParaRPr lang="fa-IR" sz="2800" b="1" dirty="0" smtClean="0">
              <a:cs typeface="B Nazanin" pitchFamily="2" charset="-78"/>
            </a:endParaRPr>
          </a:p>
          <a:p>
            <a:pPr algn="r"/>
            <a:r>
              <a:rPr lang="ar-SA" sz="2800" b="1" dirty="0" smtClean="0">
                <a:cs typeface="B Nazanin" pitchFamily="2" charset="-78"/>
              </a:rPr>
              <a:t>به قول حافظ: تكيه بر تقوا و دانش در طريقت كافريست</a:t>
            </a:r>
            <a:endParaRPr lang="fa-IR" sz="2800" b="1" dirty="0" smtClean="0">
              <a:cs typeface="B Nazanin" pitchFamily="2" charset="-78"/>
            </a:endParaRPr>
          </a:p>
          <a:p>
            <a:pPr algn="r"/>
            <a:r>
              <a:rPr lang="fa-IR" sz="2800" b="1" dirty="0" smtClean="0">
                <a:cs typeface="B Nazanin" pitchFamily="2" charset="-78"/>
              </a:rPr>
              <a:t>                                         </a:t>
            </a:r>
            <a:r>
              <a:rPr lang="ar-SA" sz="2800" b="1" dirty="0" smtClean="0">
                <a:cs typeface="B Nazanin" pitchFamily="2" charset="-78"/>
              </a:rPr>
              <a:t>راهرو گر صد هنر دارد توكل بايدش. </a:t>
            </a:r>
            <a:endParaRPr lang="en-US" sz="2800" b="1" dirty="0" smtClean="0">
              <a:cs typeface="B Nazanin" pitchFamily="2" charset="-78"/>
            </a:endParaRPr>
          </a:p>
          <a:p>
            <a:pPr algn="r"/>
            <a:endParaRPr lang="fa-IR" sz="2800" b="1" dirty="0" smtClean="0">
              <a:cs typeface="B Nazanin" pitchFamily="2" charset="-78"/>
            </a:endParaRPr>
          </a:p>
          <a:p>
            <a:pPr algn="ctr"/>
            <a:r>
              <a:rPr lang="ar-SA" sz="2800" b="1" dirty="0" smtClean="0">
                <a:cs typeface="B Nazanin" pitchFamily="2" charset="-78"/>
              </a:rPr>
              <a:t>توکل برخدا به شماآرامش می دهد،چیزیکه بدان محتاج هستید. </a:t>
            </a:r>
            <a:r>
              <a:rPr lang="ar-SA" sz="2400" b="1" dirty="0" smtClean="0">
                <a:cs typeface="B Nazanin" pitchFamily="2" charset="-78"/>
              </a:rPr>
              <a:t/>
            </a:r>
            <a:br>
              <a:rPr lang="ar-SA" sz="2400" b="1" dirty="0" smtClean="0">
                <a:cs typeface="B Nazanin" pitchFamily="2" charset="-78"/>
              </a:rPr>
            </a:br>
            <a:endParaRPr lang="en-US" sz="2400" dirty="0">
              <a:cs typeface="B Nazanin" pitchFamily="2" charset="-78"/>
            </a:endParaRPr>
          </a:p>
        </p:txBody>
      </p:sp>
    </p:spTree>
  </p:cSld>
  <p:clrMapOvr>
    <a:masterClrMapping/>
  </p:clrMapOvr>
  <p:transition spd="slow">
    <p:wheel spokes="8"/>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71472" y="546459"/>
            <a:ext cx="8001056" cy="473975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a-IR" sz="5400" b="1" i="0" u="none" strike="noStrike" cap="none" normalizeH="0" baseline="0" dirty="0" smtClean="0">
                <a:ln>
                  <a:noFill/>
                </a:ln>
                <a:solidFill>
                  <a:srgbClr val="0070C0"/>
                </a:solidFill>
                <a:effectLst/>
                <a:latin typeface="Tahoma" pitchFamily="34" charset="0"/>
                <a:ea typeface="Times New Roman" pitchFamily="18" charset="0"/>
                <a:cs typeface="B Nazanin" pitchFamily="2" charset="-78"/>
              </a:rPr>
              <a:t>2- </a:t>
            </a:r>
            <a:r>
              <a:rPr kumimoji="0" lang="ar-SA" sz="5400" b="1" i="0" u="none" strike="noStrike" cap="none" normalizeH="0" baseline="0" dirty="0" smtClean="0">
                <a:ln>
                  <a:noFill/>
                </a:ln>
                <a:solidFill>
                  <a:srgbClr val="0070C0"/>
                </a:solidFill>
                <a:effectLst/>
                <a:latin typeface="Tahoma" pitchFamily="34" charset="0"/>
                <a:ea typeface="Times New Roman" pitchFamily="18" charset="0"/>
                <a:cs typeface="B Nazanin" pitchFamily="2" charset="-78"/>
              </a:rPr>
              <a:t>داشتن هدف: </a:t>
            </a:r>
            <a:endParaRPr kumimoji="0" lang="en-US" sz="5400" b="1" i="0" u="none" strike="noStrike" cap="none" normalizeH="0" baseline="0" dirty="0" smtClean="0">
              <a:ln>
                <a:noFill/>
              </a:ln>
              <a:solidFill>
                <a:srgbClr val="0070C0"/>
              </a:solidFill>
              <a:effectLst/>
              <a:latin typeface="Tahoma" pitchFamily="34" charset="0"/>
              <a:ea typeface="Times New Roman" pitchFamily="18" charset="0"/>
              <a:cs typeface="B Nazanin" pitchFamily="2" charset="-78"/>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Arial"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داشتن هدف به شما انگیزه ی حرکت می دهد </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و مهمترین عامل برای کسب موفقیت می باشد. </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وقتی به هدفتان نگاه می کنید </a:t>
            </a:r>
            <a:endParaRPr kumimoji="0" lang="en-US" sz="36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انگیزه ی شما برای تلاش و کوشش، </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مضاعف می شود </a:t>
            </a:r>
            <a:endParaRPr kumimoji="0" lang="en-US" b="0" i="0" u="none" strike="noStrike" cap="none" normalizeH="0" baseline="0" dirty="0" smtClean="0">
              <a:ln>
                <a:noFill/>
              </a:ln>
              <a:solidFill>
                <a:schemeClr val="tx1"/>
              </a:solidFill>
              <a:effectLst/>
              <a:latin typeface="Arial" pitchFamily="34" charset="0"/>
              <a:cs typeface="B Nazanin"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1" i="0" u="none" strike="noStrike" cap="none" normalizeH="0" baseline="0" dirty="0" smtClean="0">
                <a:ln>
                  <a:noFill/>
                </a:ln>
                <a:solidFill>
                  <a:srgbClr val="000000"/>
                </a:solidFill>
                <a:effectLst/>
                <a:latin typeface="Tahoma" pitchFamily="34" charset="0"/>
                <a:ea typeface="Times New Roman" pitchFamily="18" charset="0"/>
                <a:cs typeface="B Nazanin" pitchFamily="2" charset="-78"/>
              </a:rPr>
              <a:t>و این بهترین دستاورد داشتن هدف است. </a:t>
            </a:r>
            <a:endParaRPr kumimoji="0" lang="ar-SA" sz="4800" b="0" i="0" u="none" strike="noStrike" cap="none" normalizeH="0" baseline="0" dirty="0" smtClean="0">
              <a:ln>
                <a:noFill/>
              </a:ln>
              <a:solidFill>
                <a:schemeClr val="tx1"/>
              </a:solidFill>
              <a:effectLst/>
              <a:latin typeface="Arial" pitchFamily="34" charset="0"/>
              <a:cs typeface="B Nazanin" pitchFamily="2" charset="-78"/>
            </a:endParaRPr>
          </a:p>
        </p:txBody>
      </p:sp>
    </p:spTree>
  </p:cSld>
  <p:clrMapOvr>
    <a:masterClrMapping/>
  </p:clrMapOvr>
  <p:transition spd="slow">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1643050"/>
            <a:ext cx="7498080" cy="3571900"/>
          </a:xfrm>
        </p:spPr>
        <p:txBody>
          <a:bodyPr>
            <a:noAutofit/>
          </a:bodyPr>
          <a:lstStyle/>
          <a:p>
            <a:pPr algn="ctr"/>
            <a:r>
              <a:rPr lang="fa-IR" sz="5400" b="1" dirty="0" smtClean="0">
                <a:solidFill>
                  <a:srgbClr val="0070C0"/>
                </a:solidFill>
                <a:cs typeface="B Nazanin" pitchFamily="2" charset="-78"/>
              </a:rPr>
              <a:t>3- برنامه </a:t>
            </a:r>
            <a:r>
              <a:rPr lang="ar-SA" sz="5400" b="1" dirty="0" smtClean="0">
                <a:solidFill>
                  <a:srgbClr val="0070C0"/>
                </a:solidFill>
                <a:cs typeface="B Nazanin" pitchFamily="2" charset="-78"/>
              </a:rPr>
              <a:t>ریزی صحیح </a:t>
            </a:r>
            <a:r>
              <a:rPr lang="fa-IR" sz="1600" b="1" dirty="0" smtClean="0"/>
              <a:t/>
            </a:r>
            <a:br>
              <a:rPr lang="fa-IR" sz="1600" b="1" dirty="0" smtClean="0"/>
            </a:br>
            <a:r>
              <a:rPr lang="ar-SA" sz="2800" b="1" dirty="0" smtClean="0">
                <a:solidFill>
                  <a:schemeClr val="tx1"/>
                </a:solidFill>
                <a:cs typeface="B Nazanin" pitchFamily="2" charset="-78"/>
              </a:rPr>
              <a:t>برای رسیدن به هدف باید برنامه ریزی بلند مدت، میان مدت </a:t>
            </a:r>
            <a:r>
              <a:rPr lang="fa-IR" sz="2800" b="1" dirty="0" smtClean="0">
                <a:solidFill>
                  <a:schemeClr val="tx1"/>
                </a:solidFill>
                <a:cs typeface="B Nazanin" pitchFamily="2" charset="-78"/>
              </a:rPr>
              <a:t>          </a:t>
            </a:r>
            <a:r>
              <a:rPr lang="ar-SA" sz="2800" b="1" dirty="0" smtClean="0">
                <a:solidFill>
                  <a:schemeClr val="tx1"/>
                </a:solidFill>
                <a:cs typeface="B Nazanin" pitchFamily="2" charset="-78"/>
              </a:rPr>
              <a:t>و کوتاه مدت</a:t>
            </a:r>
            <a:r>
              <a:rPr lang="fa-IR" sz="2800" b="1" dirty="0" smtClean="0">
                <a:solidFill>
                  <a:schemeClr val="tx1"/>
                </a:solidFill>
                <a:cs typeface="B Nazanin" pitchFamily="2" charset="-78"/>
              </a:rPr>
              <a:t> داشته باشید . </a:t>
            </a:r>
            <a:br>
              <a:rPr lang="fa-IR" sz="2800" b="1" dirty="0" smtClean="0">
                <a:solidFill>
                  <a:schemeClr val="tx1"/>
                </a:solidFill>
                <a:cs typeface="B Nazanin" pitchFamily="2" charset="-78"/>
              </a:rPr>
            </a:br>
            <a:r>
              <a:rPr lang="ar-SA" sz="2800" b="1" dirty="0" smtClean="0">
                <a:solidFill>
                  <a:schemeClr val="tx1"/>
                </a:solidFill>
                <a:cs typeface="B Nazanin" pitchFamily="2" charset="-78"/>
              </a:rPr>
              <a:t>بدون برنامه ریزی صحیح تلاش های شما نتیجه ی مطلوب نخواهد داشت.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ar-SA" sz="2800" b="1" dirty="0" smtClean="0">
                <a:solidFill>
                  <a:schemeClr val="tx1"/>
                </a:solidFill>
                <a:cs typeface="B Nazanin" pitchFamily="2" charset="-78"/>
              </a:rPr>
              <a:t>برنامه ریزی صحیح، مدیریت زمان را در اختیار شما قرار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ar-SA" sz="2800" b="1" dirty="0" smtClean="0">
                <a:solidFill>
                  <a:schemeClr val="tx1"/>
                </a:solidFill>
                <a:cs typeface="B Nazanin" pitchFamily="2" charset="-78"/>
              </a:rPr>
              <a:t>می دهد و شما را از سردرگمی رها می سازد،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fa-IR" sz="2800" b="1" dirty="0" smtClean="0">
                <a:solidFill>
                  <a:schemeClr val="tx1"/>
                </a:solidFill>
                <a:cs typeface="B Nazanin" pitchFamily="2" charset="-78"/>
              </a:rPr>
              <a:t>و</a:t>
            </a:r>
            <a:r>
              <a:rPr lang="ar-SA" sz="2800" b="1" dirty="0" smtClean="0">
                <a:solidFill>
                  <a:schemeClr val="tx1"/>
                </a:solidFill>
                <a:cs typeface="B Nazanin" pitchFamily="2" charset="-78"/>
              </a:rPr>
              <a:t>مسیر رسیدن به هدف را روشن می سازد </a:t>
            </a: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fa-IR" sz="2800" b="1" dirty="0" smtClean="0">
                <a:solidFill>
                  <a:schemeClr val="tx1"/>
                </a:solidFill>
                <a:cs typeface="B Nazanin" pitchFamily="2" charset="-78"/>
              </a:rPr>
              <a:t/>
            </a:r>
            <a:br>
              <a:rPr lang="fa-IR" sz="2800" b="1" dirty="0" smtClean="0">
                <a:solidFill>
                  <a:schemeClr val="tx1"/>
                </a:solidFill>
                <a:cs typeface="B Nazanin" pitchFamily="2" charset="-78"/>
              </a:rPr>
            </a:br>
            <a:r>
              <a:rPr lang="ar-SA" sz="2800" b="1" dirty="0" smtClean="0">
                <a:solidFill>
                  <a:schemeClr val="tx1"/>
                </a:solidFill>
                <a:cs typeface="B Nazanin" pitchFamily="2" charset="-78"/>
              </a:rPr>
              <a:t>هر دان</a:t>
            </a:r>
            <a:r>
              <a:rPr lang="fa-IR" sz="2800" b="1" dirty="0" smtClean="0">
                <a:solidFill>
                  <a:schemeClr val="tx1"/>
                </a:solidFill>
                <a:cs typeface="B Nazanin" pitchFamily="2" charset="-78"/>
              </a:rPr>
              <a:t>ش پژوهی </a:t>
            </a:r>
            <a:r>
              <a:rPr lang="ar-SA" sz="2800" b="1" dirty="0" smtClean="0">
                <a:solidFill>
                  <a:schemeClr val="tx1"/>
                </a:solidFill>
                <a:cs typeface="B Nazanin" pitchFamily="2" charset="-78"/>
              </a:rPr>
              <a:t>باید روش صحیح برنامه ریزی کوتاه مدت (هفتگی) را شخصا فراگیرد و برای خود برنامه بنویسد</a:t>
            </a:r>
            <a:r>
              <a:rPr lang="ar-SA" sz="2000" b="1" dirty="0" smtClean="0">
                <a:solidFill>
                  <a:schemeClr val="tx1"/>
                </a:solidFill>
                <a:cs typeface="B Nazanin" pitchFamily="2" charset="-78"/>
              </a:rPr>
              <a:t>. </a:t>
            </a:r>
            <a:r>
              <a:rPr lang="ar-SA" sz="2000" b="1" dirty="0" smtClean="0">
                <a:cs typeface="B Nazanin" pitchFamily="2" charset="-78"/>
              </a:rPr>
              <a:t/>
            </a:r>
            <a:br>
              <a:rPr lang="ar-SA" sz="2000" b="1" dirty="0" smtClean="0">
                <a:cs typeface="B Nazanin" pitchFamily="2" charset="-78"/>
              </a:rPr>
            </a:br>
            <a:r>
              <a:rPr lang="ar-SA" sz="1600" b="1" dirty="0" smtClean="0">
                <a:cs typeface="B Nazanin" pitchFamily="2" charset="-78"/>
              </a:rPr>
              <a:t/>
            </a:r>
            <a:br>
              <a:rPr lang="ar-SA" sz="1600" b="1" dirty="0" smtClean="0">
                <a:cs typeface="B Nazanin" pitchFamily="2" charset="-78"/>
              </a:rPr>
            </a:br>
            <a:endParaRPr lang="en-US" sz="1600" dirty="0">
              <a:cs typeface="B Nazanin" pitchFamily="2" charset="-78"/>
            </a:endParaRPr>
          </a:p>
        </p:txBody>
      </p:sp>
    </p:spTree>
  </p:cSld>
  <p:clrMapOvr>
    <a:masterClrMapping/>
  </p:clrMapOvr>
  <p:transition spd="slow">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28" y="285728"/>
            <a:ext cx="7498080" cy="5583572"/>
          </a:xfrm>
        </p:spPr>
        <p:txBody>
          <a:bodyPr>
            <a:normAutofit fontScale="90000"/>
          </a:bodyPr>
          <a:lstStyle/>
          <a:p>
            <a:pPr algn="ctr"/>
            <a:r>
              <a:rPr lang="fa-IR" sz="4900" b="1" dirty="0" smtClean="0">
                <a:solidFill>
                  <a:srgbClr val="0070C0"/>
                </a:solidFill>
                <a:cs typeface="B Nazanin" pitchFamily="2" charset="-78"/>
              </a:rPr>
              <a:t>4- </a:t>
            </a:r>
            <a:r>
              <a:rPr lang="ar-SA" sz="4900" b="1" dirty="0" smtClean="0">
                <a:solidFill>
                  <a:srgbClr val="0070C0"/>
                </a:solidFill>
                <a:cs typeface="B Nazanin" pitchFamily="2" charset="-78"/>
              </a:rPr>
              <a:t>آشنایی با روش های صحیح مطالعه</a:t>
            </a:r>
            <a:r>
              <a:rPr lang="fa-IR" b="1" dirty="0" smtClean="0">
                <a:cs typeface="B Nazanin" pitchFamily="2" charset="-78"/>
              </a:rPr>
              <a:t/>
            </a:r>
            <a:br>
              <a:rPr lang="fa-IR" b="1" dirty="0" smtClean="0">
                <a:cs typeface="B Nazanin" pitchFamily="2" charset="-78"/>
              </a:rPr>
            </a:br>
            <a:r>
              <a:rPr lang="ar-SA" b="1" dirty="0" smtClean="0">
                <a:cs typeface="B Nazanin" pitchFamily="2" charset="-78"/>
              </a:rPr>
              <a:t> </a:t>
            </a:r>
            <a:r>
              <a:rPr lang="ar-SA" sz="3100" b="1" dirty="0" smtClean="0">
                <a:solidFill>
                  <a:schemeClr val="tx1"/>
                </a:solidFill>
                <a:cs typeface="B Nazanin" pitchFamily="2" charset="-78"/>
              </a:rPr>
              <a:t>یادگیری به دنبال یک فرایند علمی در فرد حاصل می شود.</a:t>
            </a:r>
            <a:r>
              <a:rPr lang="fa-IR" sz="3100" b="1" dirty="0" smtClean="0">
                <a:solidFill>
                  <a:schemeClr val="tx1"/>
                </a:solidFill>
                <a:cs typeface="B Nazanin" pitchFamily="2" charset="-78"/>
              </a:rPr>
              <a:t/>
            </a:r>
            <a:br>
              <a:rPr lang="fa-IR" sz="3100" b="1" dirty="0" smtClean="0">
                <a:solidFill>
                  <a:schemeClr val="tx1"/>
                </a:solidFill>
                <a:cs typeface="B Nazanin" pitchFamily="2" charset="-78"/>
              </a:rPr>
            </a:br>
            <a:r>
              <a:rPr lang="ar-SA" sz="3100" b="1" dirty="0" smtClean="0">
                <a:solidFill>
                  <a:schemeClr val="tx1"/>
                </a:solidFill>
                <a:cs typeface="B Nazanin" pitchFamily="2" charset="-78"/>
              </a:rPr>
              <a:t> برای یادگیریِ بهتر باید با اصول و فنون صحیح یادگیری </a:t>
            </a:r>
            <a:r>
              <a:rPr lang="fa-IR" sz="3100" b="1" dirty="0" smtClean="0">
                <a:solidFill>
                  <a:schemeClr val="tx1"/>
                </a:solidFill>
                <a:cs typeface="B Nazanin" pitchFamily="2" charset="-78"/>
              </a:rPr>
              <a:t/>
            </a:r>
            <a:br>
              <a:rPr lang="fa-IR" sz="3100" b="1" dirty="0" smtClean="0">
                <a:solidFill>
                  <a:schemeClr val="tx1"/>
                </a:solidFill>
                <a:cs typeface="B Nazanin" pitchFamily="2" charset="-78"/>
              </a:rPr>
            </a:br>
            <a:r>
              <a:rPr lang="ar-SA" sz="3100" b="1" dirty="0" smtClean="0">
                <a:solidFill>
                  <a:schemeClr val="tx1"/>
                </a:solidFill>
                <a:cs typeface="B Nazanin" pitchFamily="2" charset="-78"/>
              </a:rPr>
              <a:t>آشنا شوید. </a:t>
            </a:r>
            <a:r>
              <a:rPr lang="fa-IR" sz="3100" b="1" dirty="0" smtClean="0">
                <a:solidFill>
                  <a:schemeClr val="tx1"/>
                </a:solidFill>
                <a:cs typeface="B Nazanin" pitchFamily="2" charset="-78"/>
              </a:rPr>
              <a:t/>
            </a:r>
            <a:br>
              <a:rPr lang="fa-IR" sz="3100" b="1" dirty="0" smtClean="0">
                <a:solidFill>
                  <a:schemeClr val="tx1"/>
                </a:solidFill>
                <a:cs typeface="B Nazanin" pitchFamily="2" charset="-78"/>
              </a:rPr>
            </a:br>
            <a:r>
              <a:rPr lang="fa-IR" sz="3100" b="1" dirty="0" smtClean="0">
                <a:solidFill>
                  <a:schemeClr val="tx1"/>
                </a:solidFill>
                <a:cs typeface="B Nazanin" pitchFamily="2" charset="-78"/>
              </a:rPr>
              <a:t/>
            </a:r>
            <a:br>
              <a:rPr lang="fa-IR" sz="3100" b="1" dirty="0" smtClean="0">
                <a:solidFill>
                  <a:schemeClr val="tx1"/>
                </a:solidFill>
                <a:cs typeface="B Nazanin" pitchFamily="2" charset="-78"/>
              </a:rPr>
            </a:br>
            <a:r>
              <a:rPr lang="ar-SA" sz="3100" b="1" dirty="0" smtClean="0">
                <a:solidFill>
                  <a:schemeClr val="tx1"/>
                </a:solidFill>
                <a:cs typeface="B Nazanin" pitchFamily="2" charset="-78"/>
              </a:rPr>
              <a:t>البته ممکن است در گذشته شما با یک روش خاص </a:t>
            </a:r>
            <a:r>
              <a:rPr lang="fa-IR" sz="3100" b="1" dirty="0" smtClean="0">
                <a:solidFill>
                  <a:schemeClr val="tx1"/>
                </a:solidFill>
                <a:cs typeface="B Nazanin" pitchFamily="2" charset="-78"/>
              </a:rPr>
              <a:t>،</a:t>
            </a:r>
            <a:r>
              <a:rPr lang="ar-SA" sz="3100" b="1" dirty="0" smtClean="0">
                <a:solidFill>
                  <a:schemeClr val="tx1"/>
                </a:solidFill>
                <a:cs typeface="B Nazanin" pitchFamily="2" charset="-78"/>
              </a:rPr>
              <a:t>درس ها را آموخته باشید </a:t>
            </a:r>
            <a:r>
              <a:rPr lang="fa-IR" sz="3100" b="1" dirty="0" smtClean="0">
                <a:solidFill>
                  <a:schemeClr val="tx1"/>
                </a:solidFill>
                <a:cs typeface="B Nazanin" pitchFamily="2" charset="-78"/>
              </a:rPr>
              <a:t>،</a:t>
            </a:r>
            <a:br>
              <a:rPr lang="fa-IR" sz="3100" b="1" dirty="0" smtClean="0">
                <a:solidFill>
                  <a:schemeClr val="tx1"/>
                </a:solidFill>
                <a:cs typeface="B Nazanin" pitchFamily="2" charset="-78"/>
              </a:rPr>
            </a:br>
            <a:r>
              <a:rPr lang="fa-IR" sz="3100" b="1" dirty="0" smtClean="0">
                <a:solidFill>
                  <a:schemeClr val="tx1"/>
                </a:solidFill>
                <a:cs typeface="B Nazanin" pitchFamily="2" charset="-78"/>
              </a:rPr>
              <a:t/>
            </a:r>
            <a:br>
              <a:rPr lang="fa-IR" sz="3100" b="1" dirty="0" smtClean="0">
                <a:solidFill>
                  <a:schemeClr val="tx1"/>
                </a:solidFill>
                <a:cs typeface="B Nazanin" pitchFamily="2" charset="-78"/>
              </a:rPr>
            </a:br>
            <a:r>
              <a:rPr lang="ar-SA" sz="3100" b="1" dirty="0" smtClean="0">
                <a:solidFill>
                  <a:schemeClr val="tx1"/>
                </a:solidFill>
                <a:cs typeface="B Nazanin" pitchFamily="2" charset="-78"/>
              </a:rPr>
              <a:t>اما در هر صورت آگاهی از روشهای صحیح مطالعه برای شما سودمند خواهد بود</a:t>
            </a:r>
            <a:r>
              <a:rPr lang="fa-IR" sz="3100" b="1" dirty="0" smtClean="0">
                <a:solidFill>
                  <a:schemeClr val="tx1"/>
                </a:solidFill>
                <a:cs typeface="B Nazanin" pitchFamily="2" charset="-78"/>
              </a:rPr>
              <a:t>تا حداکثر استفاده را از زمان در طول دوران یادگیری ببرید </a:t>
            </a:r>
            <a:r>
              <a:rPr lang="ar-SA" sz="3100" b="1" dirty="0" smtClean="0">
                <a:solidFill>
                  <a:schemeClr val="tx1"/>
                </a:solidFill>
                <a:cs typeface="B Nazanin" pitchFamily="2" charset="-78"/>
              </a:rPr>
              <a:t>.</a:t>
            </a:r>
            <a:r>
              <a:rPr lang="ar-SA" sz="3100" b="1" dirty="0" smtClean="0">
                <a:solidFill>
                  <a:schemeClr val="tx1"/>
                </a:solidFill>
              </a:rPr>
              <a:t> </a:t>
            </a:r>
            <a:endParaRPr lang="en-US" sz="3100" dirty="0">
              <a:solidFill>
                <a:schemeClr val="tx1"/>
              </a:solidFill>
            </a:endParaRPr>
          </a:p>
        </p:txBody>
      </p:sp>
    </p:spTree>
  </p:cSld>
  <p:clrMapOvr>
    <a:masterClrMapping/>
  </p:clrMapOvr>
  <p:transition spd="slow">
    <p:plus/>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214554"/>
            <a:ext cx="7498080" cy="4071966"/>
          </a:xfrm>
        </p:spPr>
        <p:txBody>
          <a:bodyPr>
            <a:normAutofit fontScale="90000"/>
          </a:bodyPr>
          <a:lstStyle/>
          <a:p>
            <a:pPr algn="r"/>
            <a:r>
              <a:rPr lang="fa-IR" sz="5300" b="1" dirty="0" smtClean="0">
                <a:solidFill>
                  <a:srgbClr val="0070C0"/>
                </a:solidFill>
                <a:cs typeface="B Nazanin" pitchFamily="2" charset="-78"/>
              </a:rPr>
              <a:t>5- </a:t>
            </a:r>
            <a:r>
              <a:rPr lang="ar-SA" sz="5300" b="1" dirty="0" smtClean="0">
                <a:solidFill>
                  <a:srgbClr val="0070C0"/>
                </a:solidFill>
                <a:cs typeface="B Nazanin" pitchFamily="2" charset="-78"/>
              </a:rPr>
              <a:t>آمادگی جسمی</a:t>
            </a:r>
            <a:r>
              <a:rPr lang="fa-IR" sz="5300" b="1" dirty="0" smtClean="0">
                <a:solidFill>
                  <a:srgbClr val="0070C0"/>
                </a:solidFill>
                <a:cs typeface="B Nazanin" pitchFamily="2" charset="-78"/>
              </a:rPr>
              <a:t> </a:t>
            </a:r>
            <a:r>
              <a:rPr lang="fa-IR" b="1" dirty="0" smtClean="0">
                <a:cs typeface="B Nazanin" pitchFamily="2" charset="-78"/>
              </a:rPr>
              <a:t/>
            </a:r>
            <a:br>
              <a:rPr lang="fa-IR" b="1" dirty="0" smtClean="0">
                <a:cs typeface="B Nazanin" pitchFamily="2" charset="-78"/>
              </a:rPr>
            </a:br>
            <a:r>
              <a:rPr lang="ar-SA" sz="3100" b="1" dirty="0" smtClean="0">
                <a:solidFill>
                  <a:schemeClr val="tx1"/>
                </a:solidFill>
                <a:cs typeface="B Nazanin" pitchFamily="2" charset="-78"/>
              </a:rPr>
              <a:t>شرایط جسمی مطلوب در یادگیری شما تاثیر </a:t>
            </a:r>
            <a:r>
              <a:rPr lang="fa-IR" sz="3100" b="1" dirty="0" smtClean="0">
                <a:solidFill>
                  <a:schemeClr val="tx1"/>
                </a:solidFill>
                <a:cs typeface="B Nazanin" pitchFamily="2" charset="-78"/>
              </a:rPr>
              <a:t/>
            </a:r>
            <a:br>
              <a:rPr lang="fa-IR" sz="3100" b="1" dirty="0" smtClean="0">
                <a:solidFill>
                  <a:schemeClr val="tx1"/>
                </a:solidFill>
                <a:cs typeface="B Nazanin" pitchFamily="2" charset="-78"/>
              </a:rPr>
            </a:br>
            <a:r>
              <a:rPr lang="fa-IR" sz="3100" b="1" dirty="0" smtClean="0">
                <a:solidFill>
                  <a:schemeClr val="tx1"/>
                </a:solidFill>
                <a:cs typeface="B Nazanin" pitchFamily="2" charset="-78"/>
              </a:rPr>
              <a:t>                                                                 بسیار </a:t>
            </a:r>
            <a:r>
              <a:rPr lang="ar-SA" sz="3100" b="1" dirty="0" smtClean="0">
                <a:solidFill>
                  <a:schemeClr val="tx1"/>
                </a:solidFill>
                <a:cs typeface="B Nazanin" pitchFamily="2" charset="-78"/>
              </a:rPr>
              <a:t>زیادی دارد</a:t>
            </a:r>
            <a:r>
              <a:rPr lang="fa-IR" sz="3100" b="1" dirty="0" smtClean="0">
                <a:solidFill>
                  <a:schemeClr val="tx1"/>
                </a:solidFill>
                <a:cs typeface="B Nazanin" pitchFamily="2" charset="-78"/>
              </a:rPr>
              <a:t> </a:t>
            </a:r>
            <a:br>
              <a:rPr lang="fa-IR" sz="3100" b="1" dirty="0" smtClean="0">
                <a:solidFill>
                  <a:schemeClr val="tx1"/>
                </a:solidFill>
                <a:cs typeface="B Nazanin" pitchFamily="2" charset="-78"/>
              </a:rPr>
            </a:br>
            <a:r>
              <a:rPr lang="ar-SA" sz="3100" b="1" dirty="0" smtClean="0">
                <a:solidFill>
                  <a:schemeClr val="tx1"/>
                </a:solidFill>
                <a:cs typeface="B Nazanin" pitchFamily="2" charset="-78"/>
              </a:rPr>
              <a:t> </a:t>
            </a:r>
            <a:r>
              <a:rPr lang="fa-IR" sz="3100" b="1" dirty="0" smtClean="0">
                <a:solidFill>
                  <a:schemeClr val="tx1"/>
                </a:solidFill>
                <a:cs typeface="B Nazanin" pitchFamily="2" charset="-78"/>
              </a:rPr>
              <a:t/>
            </a:r>
            <a:br>
              <a:rPr lang="fa-IR" sz="3100" b="1" dirty="0" smtClean="0">
                <a:solidFill>
                  <a:schemeClr val="tx1"/>
                </a:solidFill>
                <a:cs typeface="B Nazanin" pitchFamily="2" charset="-78"/>
              </a:rPr>
            </a:br>
            <a:r>
              <a:rPr lang="fa-IR" sz="3100" b="1" dirty="0" smtClean="0">
                <a:solidFill>
                  <a:schemeClr val="tx1"/>
                </a:solidFill>
                <a:cs typeface="B Nazanin" pitchFamily="2" charset="-78"/>
              </a:rPr>
              <a:t> </a:t>
            </a:r>
            <a:r>
              <a:rPr lang="ar-SA" sz="3100" b="1" dirty="0" smtClean="0">
                <a:solidFill>
                  <a:schemeClr val="tx1"/>
                </a:solidFill>
                <a:cs typeface="B Nazanin" pitchFamily="2" charset="-78"/>
              </a:rPr>
              <a:t>بنابراین برای اینکه جسم سالمی داشته باشید </a:t>
            </a:r>
            <a:r>
              <a:rPr lang="fa-IR" sz="3100" b="1" dirty="0" smtClean="0">
                <a:solidFill>
                  <a:schemeClr val="tx1"/>
                </a:solidFill>
                <a:cs typeface="B Nazanin" pitchFamily="2" charset="-78"/>
              </a:rPr>
              <a:t/>
            </a:r>
            <a:br>
              <a:rPr lang="fa-IR" sz="3100" b="1" dirty="0" smtClean="0">
                <a:solidFill>
                  <a:schemeClr val="tx1"/>
                </a:solidFill>
                <a:cs typeface="B Nazanin" pitchFamily="2" charset="-78"/>
              </a:rPr>
            </a:br>
            <a:r>
              <a:rPr lang="fa-IR" sz="3100" b="1" dirty="0" smtClean="0">
                <a:solidFill>
                  <a:schemeClr val="tx1"/>
                </a:solidFill>
                <a:cs typeface="B Nazanin" pitchFamily="2" charset="-78"/>
              </a:rPr>
              <a:t>                              </a:t>
            </a:r>
            <a:r>
              <a:rPr lang="ar-SA" sz="3100" b="1" dirty="0" smtClean="0">
                <a:solidFill>
                  <a:schemeClr val="tx1"/>
                </a:solidFill>
                <a:cs typeface="B Nazanin" pitchFamily="2" charset="-78"/>
              </a:rPr>
              <a:t>تا بتوانید خوب درس بخوانید باید: </a:t>
            </a:r>
            <a:r>
              <a:rPr lang="fa-IR" sz="3100" b="1" dirty="0" smtClean="0">
                <a:solidFill>
                  <a:schemeClr val="tx1"/>
                </a:solidFill>
                <a:cs typeface="B Nazanin" pitchFamily="2" charset="-78"/>
              </a:rPr>
              <a:t/>
            </a:r>
            <a:br>
              <a:rPr lang="fa-IR" sz="3100" b="1" dirty="0" smtClean="0">
                <a:solidFill>
                  <a:schemeClr val="tx1"/>
                </a:solidFill>
                <a:cs typeface="B Nazanin" pitchFamily="2" charset="-78"/>
              </a:rPr>
            </a:br>
            <a:r>
              <a:rPr lang="fa-IR" sz="3100" b="1" dirty="0" smtClean="0">
                <a:solidFill>
                  <a:schemeClr val="tx1"/>
                </a:solidFill>
                <a:cs typeface="B Nazanin" pitchFamily="2" charset="-78"/>
              </a:rPr>
              <a:t/>
            </a:r>
            <a:br>
              <a:rPr lang="fa-IR" sz="3100" b="1" dirty="0" smtClean="0">
                <a:solidFill>
                  <a:schemeClr val="tx1"/>
                </a:solidFill>
                <a:cs typeface="B Nazanin" pitchFamily="2" charset="-78"/>
              </a:rPr>
            </a:br>
            <a:r>
              <a:rPr lang="ar-SA" sz="3100" b="1" dirty="0" smtClean="0">
                <a:solidFill>
                  <a:schemeClr val="tx1"/>
                </a:solidFill>
                <a:cs typeface="B Nazanin" pitchFamily="2" charset="-78"/>
              </a:rPr>
              <a:t>تغذیه مناسب داشته باشید، </a:t>
            </a:r>
            <a:r>
              <a:rPr lang="fa-IR" sz="3100" b="1" dirty="0" smtClean="0">
                <a:solidFill>
                  <a:schemeClr val="tx1"/>
                </a:solidFill>
                <a:cs typeface="B Nazanin" pitchFamily="2" charset="-78"/>
              </a:rPr>
              <a:t/>
            </a:r>
            <a:br>
              <a:rPr lang="fa-IR" sz="3100" b="1" dirty="0" smtClean="0">
                <a:solidFill>
                  <a:schemeClr val="tx1"/>
                </a:solidFill>
                <a:cs typeface="B Nazanin" pitchFamily="2" charset="-78"/>
              </a:rPr>
            </a:br>
            <a:r>
              <a:rPr lang="fa-IR" sz="3100" b="1" dirty="0" smtClean="0">
                <a:solidFill>
                  <a:schemeClr val="tx1"/>
                </a:solidFill>
                <a:cs typeface="B Nazanin" pitchFamily="2" charset="-78"/>
              </a:rPr>
              <a:t>                            </a:t>
            </a:r>
            <a:br>
              <a:rPr lang="fa-IR" sz="3100" b="1" dirty="0" smtClean="0">
                <a:solidFill>
                  <a:schemeClr val="tx1"/>
                </a:solidFill>
                <a:cs typeface="B Nazanin" pitchFamily="2" charset="-78"/>
              </a:rPr>
            </a:br>
            <a:r>
              <a:rPr lang="fa-IR" sz="3100" b="1" dirty="0" smtClean="0">
                <a:solidFill>
                  <a:schemeClr val="tx1"/>
                </a:solidFill>
                <a:cs typeface="B Nazanin" pitchFamily="2" charset="-78"/>
              </a:rPr>
              <a:t>                                          </a:t>
            </a:r>
            <a:r>
              <a:rPr lang="ar-SA" sz="3100" b="1" dirty="0" smtClean="0">
                <a:solidFill>
                  <a:schemeClr val="tx1"/>
                </a:solidFill>
                <a:cs typeface="B Nazanin" pitchFamily="2" charset="-78"/>
              </a:rPr>
              <a:t>ورزش کنید </a:t>
            </a:r>
            <a:r>
              <a:rPr lang="fa-IR" sz="3100" b="1" dirty="0" smtClean="0">
                <a:solidFill>
                  <a:schemeClr val="tx1"/>
                </a:solidFill>
                <a:cs typeface="B Nazanin" pitchFamily="2" charset="-78"/>
              </a:rPr>
              <a:t/>
            </a:r>
            <a:br>
              <a:rPr lang="fa-IR" sz="3100" b="1" dirty="0" smtClean="0">
                <a:solidFill>
                  <a:schemeClr val="tx1"/>
                </a:solidFill>
                <a:cs typeface="B Nazanin" pitchFamily="2" charset="-78"/>
              </a:rPr>
            </a:br>
            <a:r>
              <a:rPr lang="fa-IR" sz="3100" b="1" dirty="0" smtClean="0">
                <a:solidFill>
                  <a:schemeClr val="tx1"/>
                </a:solidFill>
                <a:cs typeface="B Nazanin" pitchFamily="2" charset="-78"/>
              </a:rPr>
              <a:t>                                </a:t>
            </a:r>
            <a:br>
              <a:rPr lang="fa-IR" sz="3100" b="1" dirty="0" smtClean="0">
                <a:solidFill>
                  <a:schemeClr val="tx1"/>
                </a:solidFill>
                <a:cs typeface="B Nazanin" pitchFamily="2" charset="-78"/>
              </a:rPr>
            </a:br>
            <a:r>
              <a:rPr lang="fa-IR" sz="3100" b="1" dirty="0" smtClean="0">
                <a:solidFill>
                  <a:schemeClr val="tx1"/>
                </a:solidFill>
                <a:cs typeface="B Nazanin" pitchFamily="2" charset="-78"/>
              </a:rPr>
              <a:t>                                                  </a:t>
            </a:r>
            <a:r>
              <a:rPr lang="ar-SA" sz="3100" b="1" dirty="0" smtClean="0">
                <a:solidFill>
                  <a:schemeClr val="tx1"/>
                </a:solidFill>
                <a:cs typeface="B Nazanin" pitchFamily="2" charset="-78"/>
              </a:rPr>
              <a:t>و به میزان لازم بخوابید</a:t>
            </a:r>
            <a:r>
              <a:rPr lang="ar-SA" sz="4000" b="1" dirty="0" smtClean="0">
                <a:solidFill>
                  <a:schemeClr val="tx1"/>
                </a:solidFill>
                <a:cs typeface="B Nazanin" pitchFamily="2" charset="-78"/>
              </a:rPr>
              <a:t>. </a:t>
            </a:r>
            <a:r>
              <a:rPr lang="fa-IR" sz="4000" b="1" dirty="0" smtClean="0">
                <a:solidFill>
                  <a:schemeClr val="tx1"/>
                </a:solidFill>
                <a:cs typeface="B Nazanin" pitchFamily="2" charset="-78"/>
              </a:rPr>
              <a:t>                            </a:t>
            </a:r>
            <a:r>
              <a:rPr lang="ar-SA" b="1" dirty="0" smtClean="0">
                <a:cs typeface="B Nazanin" pitchFamily="2" charset="-78"/>
              </a:rPr>
              <a:t/>
            </a:r>
            <a:br>
              <a:rPr lang="ar-SA" b="1" dirty="0" smtClean="0">
                <a:cs typeface="B Nazanin" pitchFamily="2" charset="-78"/>
              </a:rPr>
            </a:br>
            <a:r>
              <a:rPr lang="ar-SA" b="1" dirty="0" smtClean="0"/>
              <a:t/>
            </a:r>
            <a:br>
              <a:rPr lang="ar-SA" b="1" dirty="0" smtClean="0"/>
            </a:br>
            <a:endParaRPr lang="en-US" dirty="0"/>
          </a:p>
        </p:txBody>
      </p:sp>
    </p:spTree>
  </p:cSld>
  <p:clrMapOvr>
    <a:masterClrMapping/>
  </p:clrMapOvr>
  <p:transition spd="slow">
    <p:strips/>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6083638"/>
          </a:xfrm>
        </p:spPr>
        <p:txBody>
          <a:bodyPr/>
          <a:lstStyle/>
          <a:p>
            <a:pPr algn="ctr" rtl="1"/>
            <a:r>
              <a:rPr lang="fa-IR" sz="4800" b="1" dirty="0" smtClean="0">
                <a:solidFill>
                  <a:srgbClr val="0070C0"/>
                </a:solidFill>
                <a:cs typeface="B Nazanin" pitchFamily="2" charset="-78"/>
              </a:rPr>
              <a:t>6-داشتن</a:t>
            </a:r>
            <a:r>
              <a:rPr lang="ar-SA" sz="4800" b="1" dirty="0" smtClean="0">
                <a:solidFill>
                  <a:srgbClr val="0070C0"/>
                </a:solidFill>
                <a:cs typeface="B Nazanin" pitchFamily="2" charset="-78"/>
              </a:rPr>
              <a:t> آرامش روحی و روانی </a:t>
            </a:r>
            <a:r>
              <a:rPr lang="fa-IR" sz="5400" b="1" dirty="0" smtClean="0">
                <a:solidFill>
                  <a:srgbClr val="00B050"/>
                </a:solidFill>
                <a:cs typeface="B Nazanin" pitchFamily="2" charset="-78"/>
              </a:rPr>
              <a:t/>
            </a:r>
            <a:br>
              <a:rPr lang="fa-IR" sz="5400" b="1" dirty="0" smtClean="0">
                <a:solidFill>
                  <a:srgbClr val="00B050"/>
                </a:solidFill>
                <a:cs typeface="B Nazanin" pitchFamily="2" charset="-78"/>
              </a:rPr>
            </a:br>
            <a:r>
              <a:rPr lang="en-US" b="1" dirty="0" smtClean="0">
                <a:cs typeface="B Nazanin" pitchFamily="2" charset="-78"/>
              </a:rPr>
              <a:t/>
            </a:r>
            <a:br>
              <a:rPr lang="en-US" b="1" dirty="0" smtClean="0">
                <a:cs typeface="B Nazanin" pitchFamily="2" charset="-78"/>
              </a:rPr>
            </a:br>
            <a:r>
              <a:rPr lang="ar-SA" sz="3600" b="1" dirty="0" smtClean="0">
                <a:solidFill>
                  <a:schemeClr val="tx1"/>
                </a:solidFill>
                <a:cs typeface="B Nazanin" pitchFamily="2" charset="-78"/>
              </a:rPr>
              <a:t>به آرامش خود توجه داشته باشید .</a:t>
            </a:r>
            <a:r>
              <a:rPr lang="fa-IR" sz="3600" b="1" dirty="0" smtClean="0">
                <a:solidFill>
                  <a:schemeClr val="tx1"/>
                </a:solidFill>
                <a:cs typeface="B Nazanin" pitchFamily="2" charset="-78"/>
              </a:rPr>
              <a:t/>
            </a:r>
            <a:br>
              <a:rPr lang="fa-IR" sz="3600" b="1" dirty="0" smtClean="0">
                <a:solidFill>
                  <a:schemeClr val="tx1"/>
                </a:solidFill>
                <a:cs typeface="B Nazanin" pitchFamily="2" charset="-78"/>
              </a:rPr>
            </a:br>
            <a:r>
              <a:rPr lang="en-US" sz="3600" b="1" dirty="0" smtClean="0">
                <a:solidFill>
                  <a:schemeClr val="tx1"/>
                </a:solidFill>
                <a:cs typeface="B Nazanin" pitchFamily="2" charset="-78"/>
              </a:rPr>
              <a:t/>
            </a:r>
            <a:br>
              <a:rPr lang="en-US" sz="3600" b="1" dirty="0" smtClean="0">
                <a:solidFill>
                  <a:schemeClr val="tx1"/>
                </a:solidFill>
                <a:cs typeface="B Nazanin" pitchFamily="2" charset="-78"/>
              </a:rPr>
            </a:br>
            <a:r>
              <a:rPr lang="ar-SA" sz="3600" b="1" dirty="0" smtClean="0">
                <a:solidFill>
                  <a:schemeClr val="tx1"/>
                </a:solidFill>
                <a:cs typeface="B Nazanin" pitchFamily="2" charset="-78"/>
              </a:rPr>
              <a:t> در صورت داشتن اضطرابِ بیش از حد معمول</a:t>
            </a:r>
            <a:r>
              <a:rPr lang="fa-IR" sz="3600" b="1" dirty="0" smtClean="0">
                <a:solidFill>
                  <a:schemeClr val="tx1"/>
                </a:solidFill>
                <a:cs typeface="B Nazanin" pitchFamily="2" charset="-78"/>
              </a:rPr>
              <a:t/>
            </a:r>
            <a:br>
              <a:rPr lang="fa-IR" sz="3600" b="1" dirty="0" smtClean="0">
                <a:solidFill>
                  <a:schemeClr val="tx1"/>
                </a:solidFill>
                <a:cs typeface="B Nazanin" pitchFamily="2" charset="-78"/>
              </a:rPr>
            </a:br>
            <a:r>
              <a:rPr lang="ar-SA" sz="3600" b="1" dirty="0" smtClean="0">
                <a:solidFill>
                  <a:schemeClr val="tx1"/>
                </a:solidFill>
                <a:cs typeface="B Nazanin" pitchFamily="2" charset="-78"/>
              </a:rPr>
              <a:t> یا هر مشکل دیگری ،</a:t>
            </a:r>
            <a:r>
              <a:rPr lang="en-US" sz="3600" b="1" dirty="0" smtClean="0">
                <a:solidFill>
                  <a:schemeClr val="tx1"/>
                </a:solidFill>
                <a:cs typeface="B Nazanin" pitchFamily="2" charset="-78"/>
              </a:rPr>
              <a:t/>
            </a:r>
            <a:br>
              <a:rPr lang="en-US" sz="3600" b="1" dirty="0" smtClean="0">
                <a:solidFill>
                  <a:schemeClr val="tx1"/>
                </a:solidFill>
                <a:cs typeface="B Nazanin" pitchFamily="2" charset="-78"/>
              </a:rPr>
            </a:br>
            <a:r>
              <a:rPr lang="ar-SA" sz="3600" b="1" dirty="0" smtClean="0">
                <a:solidFill>
                  <a:schemeClr val="tx1"/>
                </a:solidFill>
                <a:cs typeface="B Nazanin" pitchFamily="2" charset="-78"/>
              </a:rPr>
              <a:t>که موجب اختلال در یادگیریتان می شود </a:t>
            </a:r>
            <a:r>
              <a:rPr lang="fa-IR" sz="3600" b="1" dirty="0" smtClean="0">
                <a:solidFill>
                  <a:schemeClr val="tx1"/>
                </a:solidFill>
                <a:cs typeface="B Nazanin" pitchFamily="2" charset="-78"/>
              </a:rPr>
              <a:t>،</a:t>
            </a:r>
            <a:br>
              <a:rPr lang="fa-IR" sz="3600" b="1" dirty="0" smtClean="0">
                <a:solidFill>
                  <a:schemeClr val="tx1"/>
                </a:solidFill>
                <a:cs typeface="B Nazanin" pitchFamily="2" charset="-78"/>
              </a:rPr>
            </a:br>
            <a:r>
              <a:rPr lang="fa-IR" sz="3600" b="1" dirty="0" smtClean="0">
                <a:solidFill>
                  <a:schemeClr val="tx1"/>
                </a:solidFill>
                <a:cs typeface="B Nazanin" pitchFamily="2" charset="-78"/>
              </a:rPr>
              <a:t/>
            </a:r>
            <a:br>
              <a:rPr lang="fa-IR" sz="3600" b="1" dirty="0" smtClean="0">
                <a:solidFill>
                  <a:schemeClr val="tx1"/>
                </a:solidFill>
                <a:cs typeface="B Nazanin" pitchFamily="2" charset="-78"/>
              </a:rPr>
            </a:br>
            <a:r>
              <a:rPr lang="ar-SA" sz="3600" b="1" dirty="0" smtClean="0">
                <a:solidFill>
                  <a:schemeClr val="tx1"/>
                </a:solidFill>
                <a:cs typeface="B Nazanin" pitchFamily="2" charset="-78"/>
              </a:rPr>
              <a:t>از مشاورتان کمک بخواهید. </a:t>
            </a:r>
            <a:endParaRPr lang="en-US" sz="3200" b="1" dirty="0">
              <a:solidFill>
                <a:schemeClr val="tx1"/>
              </a:solidFill>
              <a:cs typeface="B Nazanin" pitchFamily="2" charset="-78"/>
            </a:endParaRPr>
          </a:p>
        </p:txBody>
      </p:sp>
    </p:spTree>
  </p:cSld>
  <p:clrMapOvr>
    <a:masterClrMapping/>
  </p:clrMapOvr>
  <p:transition spd="slow">
    <p:cut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5440696"/>
          </a:xfrm>
        </p:spPr>
        <p:txBody>
          <a:bodyPr>
            <a:normAutofit fontScale="90000"/>
          </a:bodyPr>
          <a:lstStyle/>
          <a:p>
            <a:pPr algn="r" rtl="1"/>
            <a:r>
              <a:rPr lang="fa-IR" sz="6000" b="1" dirty="0" smtClean="0">
                <a:solidFill>
                  <a:srgbClr val="00B050"/>
                </a:solidFill>
                <a:cs typeface="B Nazanin" pitchFamily="2" charset="-78"/>
              </a:rPr>
              <a:t>      </a:t>
            </a:r>
            <a:r>
              <a:rPr lang="fa-IR" sz="5400" b="1" dirty="0" smtClean="0">
                <a:solidFill>
                  <a:srgbClr val="0070C0"/>
                </a:solidFill>
                <a:cs typeface="B Nazanin" pitchFamily="2" charset="-78"/>
              </a:rPr>
              <a:t>7- </a:t>
            </a:r>
            <a:r>
              <a:rPr lang="ar-SA" sz="5400" b="1" dirty="0" smtClean="0">
                <a:solidFill>
                  <a:srgbClr val="0070C0"/>
                </a:solidFill>
                <a:cs typeface="B Nazanin" pitchFamily="2" charset="-78"/>
              </a:rPr>
              <a:t>داشتن نگرش مثبت </a:t>
            </a:r>
            <a:r>
              <a:rPr lang="en-US" dirty="0" smtClean="0">
                <a:cs typeface="B Nazanin" pitchFamily="2" charset="-78"/>
              </a:rPr>
              <a:t/>
            </a:r>
            <a:br>
              <a:rPr lang="en-US" dirty="0" smtClean="0">
                <a:cs typeface="B Nazanin" pitchFamily="2" charset="-78"/>
              </a:rPr>
            </a:br>
            <a:r>
              <a:rPr lang="ar-SA" sz="3200" b="1" dirty="0" smtClean="0">
                <a:solidFill>
                  <a:schemeClr val="tx1"/>
                </a:solidFill>
                <a:cs typeface="B Nazanin" pitchFamily="2" charset="-78"/>
              </a:rPr>
              <a:t>اگر گویی که نتوانم</a:t>
            </a:r>
            <a:r>
              <a:rPr lang="en-US" sz="3200" dirty="0" smtClean="0">
                <a:solidFill>
                  <a:schemeClr val="tx1"/>
                </a:solidFill>
                <a:cs typeface="B Nazanin" pitchFamily="2" charset="-78"/>
              </a:rPr>
              <a:t/>
            </a:r>
            <a:br>
              <a:rPr lang="en-US" sz="3200" dirty="0" smtClean="0">
                <a:solidFill>
                  <a:schemeClr val="tx1"/>
                </a:solidFill>
                <a:cs typeface="B Nazanin" pitchFamily="2" charset="-78"/>
              </a:rPr>
            </a:br>
            <a:r>
              <a:rPr lang="ar-SA" sz="3200" b="1" dirty="0" smtClean="0">
                <a:solidFill>
                  <a:schemeClr val="tx1"/>
                </a:solidFill>
                <a:cs typeface="B Nazanin" pitchFamily="2" charset="-78"/>
              </a:rPr>
              <a:t> </a:t>
            </a:r>
            <a:r>
              <a:rPr lang="fa-IR" sz="3200" b="1" dirty="0" smtClean="0">
                <a:solidFill>
                  <a:schemeClr val="tx1"/>
                </a:solidFill>
                <a:cs typeface="B Nazanin" pitchFamily="2" charset="-78"/>
              </a:rPr>
              <a:t>              </a:t>
            </a:r>
            <a:r>
              <a:rPr lang="ar-SA" sz="3200" b="1" dirty="0" smtClean="0">
                <a:solidFill>
                  <a:schemeClr val="tx1"/>
                </a:solidFill>
                <a:cs typeface="B Nazanin" pitchFamily="2" charset="-78"/>
              </a:rPr>
              <a:t>برو بنشین که نتوانی</a:t>
            </a:r>
            <a:r>
              <a:rPr lang="en-US" sz="3200" dirty="0" smtClean="0">
                <a:solidFill>
                  <a:schemeClr val="tx1"/>
                </a:solidFill>
                <a:cs typeface="B Nazanin" pitchFamily="2" charset="-78"/>
              </a:rPr>
              <a:t/>
            </a:r>
            <a:br>
              <a:rPr lang="en-US" sz="3200" dirty="0" smtClean="0">
                <a:solidFill>
                  <a:schemeClr val="tx1"/>
                </a:solidFill>
                <a:cs typeface="B Nazanin" pitchFamily="2" charset="-78"/>
              </a:rPr>
            </a:br>
            <a:r>
              <a:rPr lang="ar-SA" sz="3200" b="1" dirty="0" smtClean="0">
                <a:solidFill>
                  <a:schemeClr val="tx1"/>
                </a:solidFill>
                <a:cs typeface="B Nazanin" pitchFamily="2" charset="-78"/>
              </a:rPr>
              <a:t> </a:t>
            </a:r>
            <a:r>
              <a:rPr lang="fa-IR" sz="3200" b="1" dirty="0" smtClean="0">
                <a:solidFill>
                  <a:schemeClr val="tx1"/>
                </a:solidFill>
                <a:cs typeface="B Nazanin" pitchFamily="2" charset="-78"/>
              </a:rPr>
              <a:t>                             </a:t>
            </a:r>
            <a:r>
              <a:rPr lang="ar-SA" sz="3200" b="1" dirty="0" smtClean="0">
                <a:solidFill>
                  <a:schemeClr val="tx1"/>
                </a:solidFill>
                <a:cs typeface="B Nazanin" pitchFamily="2" charset="-78"/>
              </a:rPr>
              <a:t>و گر گویی که بتوانم</a:t>
            </a:r>
            <a:r>
              <a:rPr lang="en-US" sz="3200" dirty="0" smtClean="0">
                <a:solidFill>
                  <a:schemeClr val="tx1"/>
                </a:solidFill>
                <a:cs typeface="B Nazanin" pitchFamily="2" charset="-78"/>
              </a:rPr>
              <a:t/>
            </a:r>
            <a:br>
              <a:rPr lang="en-US" sz="3200" dirty="0" smtClean="0">
                <a:solidFill>
                  <a:schemeClr val="tx1"/>
                </a:solidFill>
                <a:cs typeface="B Nazanin" pitchFamily="2" charset="-78"/>
              </a:rPr>
            </a:br>
            <a:r>
              <a:rPr lang="fa-IR" sz="3200" dirty="0" smtClean="0">
                <a:solidFill>
                  <a:schemeClr val="tx1"/>
                </a:solidFill>
                <a:cs typeface="B Nazanin" pitchFamily="2" charset="-78"/>
              </a:rPr>
              <a:t>                                               </a:t>
            </a:r>
            <a:r>
              <a:rPr lang="ar-SA" sz="3200" b="1" dirty="0" smtClean="0">
                <a:solidFill>
                  <a:schemeClr val="tx1"/>
                </a:solidFill>
                <a:cs typeface="B Nazanin" pitchFamily="2" charset="-78"/>
              </a:rPr>
              <a:t> قدم در نه که بتوانی</a:t>
            </a:r>
            <a:r>
              <a:rPr lang="en-US" sz="3200" dirty="0" smtClean="0">
                <a:solidFill>
                  <a:schemeClr val="tx1"/>
                </a:solidFill>
                <a:cs typeface="B Nazanin" pitchFamily="2" charset="-78"/>
              </a:rPr>
              <a:t/>
            </a:r>
            <a:br>
              <a:rPr lang="en-US" sz="3200" dirty="0" smtClean="0">
                <a:solidFill>
                  <a:schemeClr val="tx1"/>
                </a:solidFill>
                <a:cs typeface="B Nazanin" pitchFamily="2" charset="-78"/>
              </a:rPr>
            </a:br>
            <a:r>
              <a:rPr lang="ar-SA" sz="3200" b="1" dirty="0" smtClean="0">
                <a:cs typeface="B Nazanin" pitchFamily="2" charset="-78"/>
              </a:rPr>
              <a:t>داشتن نگرش </a:t>
            </a:r>
            <a:r>
              <a:rPr lang="ar-SA" sz="4000" b="1" dirty="0" smtClean="0">
                <a:solidFill>
                  <a:srgbClr val="FF0000"/>
                </a:solidFill>
                <a:cs typeface="B Nazanin" pitchFamily="2" charset="-78"/>
              </a:rPr>
              <a:t>منفی </a:t>
            </a:r>
            <a:r>
              <a:rPr lang="fa-IR" sz="3200" b="1" dirty="0" smtClean="0">
                <a:cs typeface="B Nazanin" pitchFamily="2" charset="-78"/>
              </a:rPr>
              <a:t/>
            </a:r>
            <a:br>
              <a:rPr lang="fa-IR" sz="3200" b="1" dirty="0" smtClean="0">
                <a:cs typeface="B Nazanin" pitchFamily="2" charset="-78"/>
              </a:rPr>
            </a:br>
            <a:r>
              <a:rPr lang="fa-IR" sz="3200" b="1" dirty="0" smtClean="0">
                <a:cs typeface="B Nazanin" pitchFamily="2" charset="-78"/>
              </a:rPr>
              <a:t>        </a:t>
            </a:r>
            <a:r>
              <a:rPr lang="ar-SA" sz="3200" b="1" dirty="0" smtClean="0">
                <a:solidFill>
                  <a:schemeClr val="tx1"/>
                </a:solidFill>
                <a:cs typeface="B Nazanin" pitchFamily="2" charset="-78"/>
              </a:rPr>
              <a:t>شما را از کوشش و تلاش باز می دارد. </a:t>
            </a:r>
            <a:r>
              <a:rPr lang="en-US" sz="3200" dirty="0" smtClean="0">
                <a:solidFill>
                  <a:schemeClr val="tx1"/>
                </a:solidFill>
                <a:cs typeface="B Nazanin" pitchFamily="2" charset="-78"/>
              </a:rPr>
              <a:t/>
            </a:r>
            <a:br>
              <a:rPr lang="en-US" sz="3200" dirty="0" smtClean="0">
                <a:solidFill>
                  <a:schemeClr val="tx1"/>
                </a:solidFill>
                <a:cs typeface="B Nazanin" pitchFamily="2" charset="-78"/>
              </a:rPr>
            </a:br>
            <a:r>
              <a:rPr lang="fa-IR" sz="3200" dirty="0" smtClean="0">
                <a:solidFill>
                  <a:schemeClr val="tx1"/>
                </a:solidFill>
                <a:cs typeface="B Nazanin" pitchFamily="2" charset="-78"/>
              </a:rPr>
              <a:t>                 </a:t>
            </a:r>
            <a:br>
              <a:rPr lang="fa-IR" sz="3200" dirty="0" smtClean="0">
                <a:solidFill>
                  <a:schemeClr val="tx1"/>
                </a:solidFill>
                <a:cs typeface="B Nazanin" pitchFamily="2" charset="-78"/>
              </a:rPr>
            </a:br>
            <a:r>
              <a:rPr lang="fa-IR" sz="3200" dirty="0" smtClean="0">
                <a:solidFill>
                  <a:schemeClr val="tx1"/>
                </a:solidFill>
                <a:cs typeface="B Nazanin" pitchFamily="2" charset="-78"/>
              </a:rPr>
              <a:t> </a:t>
            </a:r>
            <a:r>
              <a:rPr lang="ar-SA" sz="3200" b="1" dirty="0" smtClean="0">
                <a:solidFill>
                  <a:schemeClr val="tx1"/>
                </a:solidFill>
                <a:cs typeface="B Nazanin" pitchFamily="2" charset="-78"/>
              </a:rPr>
              <a:t>اصلا امیدوار بودن و تلاش کردن، </a:t>
            </a:r>
            <a:r>
              <a:rPr lang="fa-IR" sz="3200" b="1" dirty="0" smtClean="0">
                <a:solidFill>
                  <a:schemeClr val="tx1"/>
                </a:solidFill>
                <a:cs typeface="B Nazanin" pitchFamily="2" charset="-78"/>
              </a:rPr>
              <a:t/>
            </a:r>
            <a:br>
              <a:rPr lang="fa-IR" sz="3200" b="1" dirty="0" smtClean="0">
                <a:solidFill>
                  <a:schemeClr val="tx1"/>
                </a:solidFill>
                <a:cs typeface="B Nazanin" pitchFamily="2" charset="-78"/>
              </a:rPr>
            </a:br>
            <a:r>
              <a:rPr lang="fa-IR" sz="3200" b="1" dirty="0" smtClean="0">
                <a:solidFill>
                  <a:schemeClr val="tx1"/>
                </a:solidFill>
                <a:cs typeface="B Nazanin" pitchFamily="2" charset="-78"/>
              </a:rPr>
              <a:t>                                  </a:t>
            </a:r>
            <a:r>
              <a:rPr lang="ar-SA" sz="3200" b="1" dirty="0" smtClean="0">
                <a:solidFill>
                  <a:schemeClr val="tx1"/>
                </a:solidFill>
                <a:cs typeface="B Nazanin" pitchFamily="2" charset="-78"/>
              </a:rPr>
              <a:t>خود بخشی از </a:t>
            </a:r>
            <a:r>
              <a:rPr lang="ar-SA" sz="4000" b="1" dirty="0" smtClean="0">
                <a:solidFill>
                  <a:srgbClr val="00B050"/>
                </a:solidFill>
                <a:cs typeface="B Nazanin" pitchFamily="2" charset="-78"/>
              </a:rPr>
              <a:t>موفقیت</a:t>
            </a:r>
            <a:r>
              <a:rPr lang="ar-SA" sz="4000" b="1" dirty="0" smtClean="0">
                <a:solidFill>
                  <a:schemeClr val="tx1"/>
                </a:solidFill>
                <a:cs typeface="B Nazanin" pitchFamily="2" charset="-78"/>
              </a:rPr>
              <a:t> </a:t>
            </a:r>
            <a:r>
              <a:rPr lang="ar-SA" sz="3200" b="1" dirty="0" smtClean="0">
                <a:solidFill>
                  <a:schemeClr val="tx1"/>
                </a:solidFill>
                <a:cs typeface="B Nazanin" pitchFamily="2" charset="-78"/>
              </a:rPr>
              <a:t>است</a:t>
            </a:r>
            <a:endParaRPr lang="en-US" sz="3600" dirty="0">
              <a:solidFill>
                <a:schemeClr val="tx1"/>
              </a:solidFill>
              <a:cs typeface="B Nazanin" pitchFamily="2" charset="-78"/>
            </a:endParaRPr>
          </a:p>
        </p:txBody>
      </p:sp>
    </p:spTree>
  </p:cSld>
  <p:clrMapOvr>
    <a:masterClrMapping/>
  </p:clrMapOvr>
  <p:transition spd="slow">
    <p:newsflash/>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278</TotalTime>
  <Words>369</Words>
  <Application>Microsoft Office PowerPoint</Application>
  <PresentationFormat>On-screen Show (4:3)</PresentationFormat>
  <Paragraphs>61</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Concourse</vt:lpstr>
      <vt:lpstr>تجربیات موفق  کنکوری ها تهیه و تنظیم از : فرید سیداحمدی  مدیر دبیرستان شاهد خوانساری  اداره آموزش و پرورش ناحیه 1 شیراز  تابستان 1394</vt:lpstr>
      <vt:lpstr>این پاورپوینت با استفاده از تجربیات نگاشته شده  دانش آموزان موفق کنکوری در سنوات گذشته وهمچنین مطالب  جناب آقای رزاق خواجه زاده ((مشاور مجرب در امر کنکور ))تهیه  شده است .  امید است : شما عزیزانی که کنکور را پیش رو دارید ، با استفاده مفید و به جا از این تجربیات کسب شده ،  به اهداف عالی و متعالی خود ، دست پیدا نمایید .                                                                            انشاا...... </vt:lpstr>
      <vt:lpstr>Slide 3</vt:lpstr>
      <vt:lpstr>Slide 4</vt:lpstr>
      <vt:lpstr>3- برنامه ریزی صحیح  برای رسیدن به هدف باید برنامه ریزی بلند مدت، میان مدت           و کوتاه مدت داشته باشید .  بدون برنامه ریزی صحیح تلاش های شما نتیجه ی مطلوب نخواهد داشت.  برنامه ریزی صحیح، مدیریت زمان را در اختیار شما قرار  می دهد و شما را از سردرگمی رها می سازد،  ومسیر رسیدن به هدف را روشن می سازد   هر دانش پژوهی باید روش صحیح برنامه ریزی کوتاه مدت (هفتگی) را شخصا فراگیرد و برای خود برنامه بنویسد.   </vt:lpstr>
      <vt:lpstr>4- آشنایی با روش های صحیح مطالعه  یادگیری به دنبال یک فرایند علمی در فرد حاصل می شود.  برای یادگیریِ بهتر باید با اصول و فنون صحیح یادگیری  آشنا شوید.   البته ممکن است در گذشته شما با یک روش خاص ،درس ها را آموخته باشید ،  اما در هر صورت آگاهی از روشهای صحیح مطالعه برای شما سودمند خواهد بودتا حداکثر استفاده را از زمان در طول دوران یادگیری ببرید . </vt:lpstr>
      <vt:lpstr>5- آمادگی جسمی  شرایط جسمی مطلوب در یادگیری شما تاثیر                                                                   بسیار زیادی دارد     بنابراین برای اینکه جسم سالمی داشته باشید                                تا بتوانید خوب درس بخوانید باید:   تغذیه مناسب داشته باشید،                                                                         ورزش کنید                                                                                     و به میزان لازم بخوابید.                               </vt:lpstr>
      <vt:lpstr>6-داشتن آرامش روحی و روانی   به آرامش خود توجه داشته باشید .   در صورت داشتن اضطرابِ بیش از حد معمول  یا هر مشکل دیگری ، که موجب اختلال در یادگیریتان می شود ،  از مشاورتان کمک بخواهید. </vt:lpstr>
      <vt:lpstr>      7- داشتن نگرش مثبت  اگر گویی که نتوانم                برو بنشین که نتوانی                               و گر گویی که بتوانم                                                 قدم در نه که بتوانی داشتن نگرش منفی          شما را از کوشش و تلاش باز می دارد.                     اصلا امیدوار بودن و تلاش کردن،                                    خود بخشی از موفقیت است</vt:lpstr>
      <vt:lpstr>8-شرکت در آزمون های آزمایشی   در این آزمونها به نقاط  ضعف و قوت خودپی برده  و می توانید جهت پیشرفت خود برنامه ریزی نمایید .   توجه داشته باشید که نتایج این آزمونها نباید شما را مغرور و یا مایوس کند.   تجربه نشان داده که تغییر در روند نتایج آزمونهای آزمایشی بارها و بارها اتفاق افتاده است، که این امروابستگی کاملی به شرایط شما دارد.  </vt:lpstr>
      <vt:lpstr>    </vt:lpstr>
      <vt:lpstr>    </vt:lpstr>
      <vt:lpstr>11- مرور مرتب و به موقع درس ها:   درس ها را به طور مرتب و با برنامه ریزی مرور کنید .  ((این امر باعث تثبیت یادگیری و جلوگیری از فراموش شدن مطالب آموخته شده می شود. ))    «مرور آخر» در یک ماه باقیمانده به آزمون سراسری  سهم قابل توجهی در موفقیت شما خواهد داشت .  </vt:lpstr>
      <vt:lpstr>12- آشنایی با مهارتهای حل  سوالات تستی   از فنون زدن تست و هنر شرکت در آزمون آگاه شوید.   شرکت در آزمون و زدن تست یک هنر است و داشتن معلومات درسی به تنهایی کافی نیست!  مهمترین وظیفه ی شما پس از هر آزمون آزمایشی تحلیل علمی آن آزمون است.  با استفاده از فرم های مخصوص می توانید به                                     تحلیل آزمون بپردازید.  و از نقاط قوت و ضعف خود اطلاع یافته و در آزمونهای بعدی                    نقاط ضعف خود را بهبود بخشید.  </vt:lpstr>
      <vt:lpstr>13-مطالعه همزمان تمامی دروس    به طور همزمان دروس عمومی و اختصاصی را مطالعه نمایید.   اشتباه بزرگی که بعضی داوطلبان مرتکب می شوند  این است که : وقتی را برای دروس عمومی در نظر نگرفته و یا  دروس عمومی را برای ایام بعد از عید می گذارند!   توجه داشته باشید که بیشتر داوطلبان سنوات گذشته به برکت درصد های خوب ِ دروس عمومی به رشته ها و دانشگاههای مطلوب و قابل قبول راه یافته اند.  </vt:lpstr>
      <vt:lpstr>14- توجه به تراز دروس مختلف                      در آزمونهای آزمایشی    بالا رفتن تراز شما در یک یا دو درس که توانایی خاصی دارید ، به نفع شماست ،                        اما پایین آمدن آن به ضرر شمامی باشد.   در صورت نیاز، برای بالا بردن تراز درس هایی که در آن                                        ضعیف هستید،                            به شناسایی ورفع مشکل اقدام نموده    وحتی المقدوراز کلاس های خاص استفاده کنید.  </vt:lpstr>
      <vt:lpstr>15-توجه به زمان پاسخگویی                  به سوالات آزمون سراسری   هرآزمون عمومی و اختصاصی                      دارای تعداد سوالات و وقت معینی است.  حتما از جدول زمانبندی سوالات کنکور در                              رشته ی خودتان آگاهی کامل داشته   ودر آزمونهای آزمایشی وقت خود را با توجه به آزمونهای متعدد ،                                             تنظیم نمایید .  </vt:lpstr>
      <vt:lpstr>16- توجه به توزیع مباحث دروس  در آزمون های سراسری سنوات گذشته    در خصوص توزیع سوالات از کتابهای درسی در کنکور سنوات گذشته جداولی تهیه شده است.  نگاهی به این جداول  می تواند شما را تاحدودی کمک نماید .  اما توجه داشته باشید که این تنها ملاک نیست  و سوالات کنکور می تواند،   از هر قسمت منابع و کتب درسی طراحی گردد .  </vt:lpstr>
      <vt:lpstr>17- اطلاع از ضوابط ، اصطلاحات و شرایط  برگزاری آزمون سراسری   مطالعه کامل دفترچه های سازمان سنجش و آشنایی با :  نوع پذیرش دانشجو در دانشگاههای کشور،  رتبه، سهمیه،  نمره کل، زیرگروهها،   رشته های متمرکز و غیر متمرکز   ضوابط اختصاصی بورسیه ها   ضرایب دروس و ....</vt:lpstr>
      <vt:lpstr>  18-لزوم توجه به کارنامه ی علمی  داوطلبان سنوات گذشته  مطالعه دقیق کارنامه ها و توجه به مواردی چون: درصد دروس زده شده      تراز کسب شده و تراز زیرگروه های رشته مربوطه                  معدل کتبی نهایی  شهر و دانشگاه پذیرفته شده      نوع سهمیه و منطقه    تعداد شرکت کنندگان در سهمیه های مختلف  و....... </vt:lpstr>
      <vt:lpstr>                19- انتخاب رشته  ودر نهایت پس از برگزاری کنکور جهت انتخاب رشته علاوه بر مطالعه ی کامل دفترچه های راهنمای سازمان سنجش  با افراد ذیصلاح و مشاوران مجرب مشورت کنید.   انتخاب رشته برای کسانی که رتبه های پایین تری  کسب می کنند کار ساده تری است  اما هر چه رتبه ی شما بالاتر باشد،  باید در انتخاب رشته دقت بیشتری کنید.  نرم افزارهای انتخاب رشته سازمان سنجش  و همچنین آموزش و پرورش  در این خصوص کمک شایان توجهی به شما می نمایند .  </vt:lpstr>
      <vt:lpstr>همواره در تمامی مراحل زندگیتان موفق و پیروز باشید .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تجربیات موفق کنکوری ها</dc:title>
  <dc:creator>Nezam Avaran</dc:creator>
  <cp:lastModifiedBy>Nezam Avaran</cp:lastModifiedBy>
  <cp:revision>54</cp:revision>
  <dcterms:created xsi:type="dcterms:W3CDTF">2015-02-27T05:19:39Z</dcterms:created>
  <dcterms:modified xsi:type="dcterms:W3CDTF">2015-08-11T07:51:52Z</dcterms:modified>
</cp:coreProperties>
</file>